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739" r:id="rId1"/>
  </p:sldMasterIdLst>
  <p:notesMasterIdLst>
    <p:notesMasterId r:id="rId44"/>
  </p:notesMasterIdLst>
  <p:handoutMasterIdLst>
    <p:handoutMasterId r:id="rId45"/>
  </p:handoutMasterIdLst>
  <p:sldIdLst>
    <p:sldId id="256" r:id="rId2"/>
    <p:sldId id="276" r:id="rId3"/>
    <p:sldId id="258" r:id="rId4"/>
    <p:sldId id="263" r:id="rId5"/>
    <p:sldId id="264" r:id="rId6"/>
    <p:sldId id="265" r:id="rId7"/>
    <p:sldId id="315" r:id="rId8"/>
    <p:sldId id="266" r:id="rId9"/>
    <p:sldId id="330" r:id="rId10"/>
    <p:sldId id="347" r:id="rId11"/>
    <p:sldId id="348" r:id="rId12"/>
    <p:sldId id="333" r:id="rId13"/>
    <p:sldId id="321" r:id="rId14"/>
    <p:sldId id="269" r:id="rId15"/>
    <p:sldId id="342" r:id="rId16"/>
    <p:sldId id="354" r:id="rId17"/>
    <p:sldId id="274" r:id="rId18"/>
    <p:sldId id="350" r:id="rId19"/>
    <p:sldId id="275" r:id="rId20"/>
    <p:sldId id="343" r:id="rId21"/>
    <p:sldId id="345" r:id="rId22"/>
    <p:sldId id="349" r:id="rId23"/>
    <p:sldId id="346" r:id="rId24"/>
    <p:sldId id="351" r:id="rId25"/>
    <p:sldId id="353" r:id="rId26"/>
    <p:sldId id="286" r:id="rId27"/>
    <p:sldId id="287" r:id="rId28"/>
    <p:sldId id="279" r:id="rId29"/>
    <p:sldId id="352" r:id="rId30"/>
    <p:sldId id="284" r:id="rId31"/>
    <p:sldId id="289" r:id="rId32"/>
    <p:sldId id="281" r:id="rId33"/>
    <p:sldId id="308" r:id="rId34"/>
    <p:sldId id="294" r:id="rId35"/>
    <p:sldId id="295" r:id="rId36"/>
    <p:sldId id="296" r:id="rId37"/>
    <p:sldId id="300" r:id="rId38"/>
    <p:sldId id="301" r:id="rId39"/>
    <p:sldId id="305" r:id="rId40"/>
    <p:sldId id="306" r:id="rId41"/>
    <p:sldId id="307" r:id="rId42"/>
    <p:sldId id="309" r:id="rId4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ungnf" initials="y" lastIdx="1" clrIdx="0"/>
  <p:cmAuthor id="1" name="cfo" initials="c"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7A5C9-6447-4AE7-BDC1-FAEA59E6F1AD}" v="6" dt="2022-09-06T15:56:47.019"/>
    <p1510:client id="{29A3E8AA-5F20-46C4-EEEA-D4A2D07A534C}" v="1" dt="2022-09-06T17:37:08.488"/>
    <p1510:client id="{2CEB1308-FC63-EDB3-55C3-B226D2F87486}" v="22" dt="2022-09-06T19:18:27.382"/>
    <p1510:client id="{419750D3-7197-4642-93B4-4D73BEAE8FFC}" v="500" dt="2022-09-06T17:44:11.908"/>
    <p1510:client id="{41B5EA0C-0498-D442-8361-A13823FD1FC5}" v="1" dt="2022-09-06T19:24:27.133"/>
    <p1510:client id="{84DE05CA-769E-9BBC-60CE-37C2D9F3C989}" v="3728" dt="2022-09-06T01:23:30.322"/>
    <p1510:client id="{A64E0257-08E4-CE51-026C-CA90BDBE31B2}" v="30" dt="2022-09-06T17:55:34.556"/>
    <p1510:client id="{A9376C95-89B5-F30C-1804-13B97FACF926}" v="1" dt="2022-09-06T16:23:48.715"/>
    <p1510:client id="{CC4F3A60-3803-0042-B45C-6BDB36F6BBC2}" v="4099" dt="2022-09-06T01:48:40.722"/>
    <p1510:client id="{F54524DB-5A5A-44CC-A45D-168EAE6A8745}" v="569" dt="2022-09-05T23:57:43.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2.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explosion val="25"/>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Sheet1!$A$2:$A$5</c:f>
              <c:strCache>
                <c:ptCount val="4"/>
                <c:pt idx="0">
                  <c:v>State Revenue $15,543,163.00</c:v>
                </c:pt>
                <c:pt idx="1">
                  <c:v>Federal Revenue $4,470,889.00</c:v>
                </c:pt>
                <c:pt idx="2">
                  <c:v>Local Revenue $7,351,520.36</c:v>
                </c:pt>
                <c:pt idx="3">
                  <c:v>Other Revenue $3,422,435.66</c:v>
                </c:pt>
              </c:strCache>
            </c:strRef>
          </c:cat>
          <c:val>
            <c:numRef>
              <c:f>Sheet1!$B$2:$B$5</c:f>
              <c:numCache>
                <c:formatCode>#,##0.00</c:formatCode>
                <c:ptCount val="4"/>
                <c:pt idx="0">
                  <c:v>15543163</c:v>
                </c:pt>
                <c:pt idx="1">
                  <c:v>4470889</c:v>
                </c:pt>
                <c:pt idx="2">
                  <c:v>7351520.3600000003</c:v>
                </c:pt>
                <c:pt idx="3">
                  <c:v>3422435.66</c:v>
                </c:pt>
              </c:numCache>
            </c:numRef>
          </c:val>
          <c:extLst>
            <c:ext xmlns:c16="http://schemas.microsoft.com/office/drawing/2014/chart" uri="{C3380CC4-5D6E-409C-BE32-E72D297353CC}">
              <c16:uniqueId val="{00000000-B6E3-4D66-A05E-F24C758938EE}"/>
            </c:ext>
          </c:extLst>
        </c:ser>
        <c:dLbls>
          <c:showLegendKey val="0"/>
          <c:showVal val="0"/>
          <c:showCatName val="0"/>
          <c:showSerName val="0"/>
          <c:showPercent val="0"/>
          <c:showBubbleSize val="0"/>
          <c:showLeaderLines val="1"/>
        </c:dLbls>
      </c:pie3DChart>
    </c:plotArea>
    <c:legend>
      <c:legendPos val="r"/>
      <c:overlay val="0"/>
    </c:legend>
    <c:plotVisOnly val="1"/>
    <c:dispBlanksAs val="zero"/>
    <c:showDLblsOverMax val="0"/>
  </c:chart>
  <c:txPr>
    <a:bodyPr/>
    <a:lstStyle/>
    <a:p>
      <a:pPr>
        <a:defRPr sz="1800"/>
      </a:pPr>
      <a:endParaRPr lang="en-US"/>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098756675643942"/>
          <c:y val="0.19142874503407789"/>
          <c:w val="0.42605790899128343"/>
          <c:h val="0.79300960197751624"/>
        </c:manualLayout>
      </c:layout>
      <c:doughnutChart>
        <c:varyColors val="1"/>
        <c:ser>
          <c:idx val="0"/>
          <c:order val="0"/>
          <c:tx>
            <c:strRef>
              <c:f>Sheet1!$B$1</c:f>
              <c:strCache>
                <c:ptCount val="1"/>
                <c:pt idx="0">
                  <c:v>FY 2023 Expenditures</c:v>
                </c:pt>
              </c:strCache>
            </c:strRef>
          </c:tx>
          <c:explosion val="25"/>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D2F-4F42-9782-2E5C04C2396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D2F-4F42-9782-2E5C04C23965}"/>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D2F-4F42-9782-2E5C04C23965}"/>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6D2F-4F42-9782-2E5C04C23965}"/>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6D2F-4F42-9782-2E5C04C23965}"/>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6D2F-4F42-9782-2E5C04C23965}"/>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6D2F-4F42-9782-2E5C04C23965}"/>
              </c:ext>
            </c:extLst>
          </c:dPt>
          <c:dPt>
            <c:idx val="7"/>
            <c:bubble3D val="0"/>
            <c:explosion val="23"/>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6D2F-4F42-9782-2E5C04C23965}"/>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Sheet1!$A$2:$A$9</c:f>
              <c:strCache>
                <c:ptCount val="8"/>
                <c:pt idx="0">
                  <c:v>Instructional Services $13,785,329.00</c:v>
                </c:pt>
                <c:pt idx="1">
                  <c:v>Instructional Support $6,600,889.00</c:v>
                </c:pt>
                <c:pt idx="2">
                  <c:v>Operation &amp; Maintenance $2,545,730.00</c:v>
                </c:pt>
                <c:pt idx="3">
                  <c:v>Auxillary Services $4,216,255.13</c:v>
                </c:pt>
                <c:pt idx="4">
                  <c:v>Administrative Services $2,655,385.72</c:v>
                </c:pt>
                <c:pt idx="5">
                  <c:v>Capital Outlay  $375,519.65</c:v>
                </c:pt>
                <c:pt idx="6">
                  <c:v>Debt Services   $2,038,972.53</c:v>
                </c:pt>
                <c:pt idx="7">
                  <c:v>Other Expenditures  8,875,228</c:v>
                </c:pt>
              </c:strCache>
            </c:strRef>
          </c:cat>
          <c:val>
            <c:numRef>
              <c:f>Sheet1!$B$2:$B$9</c:f>
              <c:numCache>
                <c:formatCode>#,##0.00</c:formatCode>
                <c:ptCount val="8"/>
                <c:pt idx="0">
                  <c:v>13785329</c:v>
                </c:pt>
                <c:pt idx="1">
                  <c:v>6600889</c:v>
                </c:pt>
                <c:pt idx="2">
                  <c:v>2545730</c:v>
                </c:pt>
                <c:pt idx="3">
                  <c:v>4216255.13</c:v>
                </c:pt>
                <c:pt idx="4">
                  <c:v>2655385.7200000002</c:v>
                </c:pt>
                <c:pt idx="5">
                  <c:v>375519.65</c:v>
                </c:pt>
                <c:pt idx="6">
                  <c:v>2038972.53</c:v>
                </c:pt>
                <c:pt idx="7">
                  <c:v>3511849.02</c:v>
                </c:pt>
              </c:numCache>
            </c:numRef>
          </c:val>
          <c:extLst>
            <c:ext xmlns:c16="http://schemas.microsoft.com/office/drawing/2014/chart" uri="{C3380CC4-5D6E-409C-BE32-E72D297353CC}">
              <c16:uniqueId val="{00000010-6D2F-4F42-9782-2E5C04C23965}"/>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03002103365054"/>
          <c:y val="0.24297465818002326"/>
          <c:w val="0.37215317310035373"/>
          <c:h val="0.6754669053449786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PREFACE</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CBA4248-82B9-430B-B7FB-D20169182648}" type="datetimeFigureOut">
              <a:rPr lang="en-US" smtClean="0"/>
              <a:pPr/>
              <a:t>9/16/22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9F84B87-4366-4336-BFEF-BD3BB07004EA}" type="slidenum">
              <a:rPr lang="en-US" smtClean="0"/>
              <a:pPr/>
              <a:t>‹#›</a:t>
            </a:fld>
            <a:endParaRPr lang="en-US"/>
          </a:p>
        </p:txBody>
      </p:sp>
    </p:spTree>
    <p:extLst>
      <p:ext uri="{BB962C8B-B14F-4D97-AF65-F5344CB8AC3E}">
        <p14:creationId xmlns:p14="http://schemas.microsoft.com/office/powerpoint/2010/main" val="1185314960"/>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PREFACE</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F38AC9-5C11-4105-8E1E-7B4144C88C02}" type="datetimeFigureOut">
              <a:rPr lang="en-US" smtClean="0"/>
              <a:pPr/>
              <a:t>9/16/22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460BFD4-9BCA-4412-AF9F-AD5DBAC4C90F}" type="slidenum">
              <a:rPr lang="en-US" smtClean="0"/>
              <a:pPr/>
              <a:t>‹#›</a:t>
            </a:fld>
            <a:endParaRPr lang="en-US"/>
          </a:p>
        </p:txBody>
      </p:sp>
    </p:spTree>
    <p:extLst>
      <p:ext uri="{BB962C8B-B14F-4D97-AF65-F5344CB8AC3E}">
        <p14:creationId xmlns:p14="http://schemas.microsoft.com/office/powerpoint/2010/main" val="354310749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br>
              <a:rPr lang="en-US" baseline="0"/>
            </a:br>
            <a:endParaRPr lang="en-US" baseline="0"/>
          </a:p>
          <a:p>
            <a:endParaRPr lang="en-US"/>
          </a:p>
        </p:txBody>
      </p:sp>
      <p:sp>
        <p:nvSpPr>
          <p:cNvPr id="5" name="Header Placeholder 4"/>
          <p:cNvSpPr>
            <a:spLocks noGrp="1"/>
          </p:cNvSpPr>
          <p:nvPr>
            <p:ph type="hdr" sz="quarter" idx="10"/>
          </p:nvPr>
        </p:nvSpPr>
        <p:spPr/>
        <p:txBody>
          <a:bodyPr/>
          <a:lstStyle/>
          <a:p>
            <a:r>
              <a:rPr lang="en-US"/>
              <a:t>PREFACE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PREFACE</a:t>
            </a:r>
          </a:p>
        </p:txBody>
      </p:sp>
    </p:spTree>
    <p:extLst>
      <p:ext uri="{BB962C8B-B14F-4D97-AF65-F5344CB8AC3E}">
        <p14:creationId xmlns:p14="http://schemas.microsoft.com/office/powerpoint/2010/main" val="854934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PREFACE</a:t>
            </a:r>
          </a:p>
        </p:txBody>
      </p:sp>
    </p:spTree>
    <p:extLst>
      <p:ext uri="{BB962C8B-B14F-4D97-AF65-F5344CB8AC3E}">
        <p14:creationId xmlns:p14="http://schemas.microsoft.com/office/powerpoint/2010/main" val="1029471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atin typeface="Arial Rounded MT Bold"/>
              </a:rPr>
              <a:t>Projected Beginning Balance     $8,929,690.27</a:t>
            </a:r>
          </a:p>
          <a:p>
            <a:r>
              <a:rPr lang="en-US">
                <a:latin typeface="Arial Rounded MT Bold"/>
              </a:rPr>
              <a:t>State Revenue                          $15,543,163.00</a:t>
            </a:r>
          </a:p>
          <a:p>
            <a:r>
              <a:rPr lang="en-US">
                <a:latin typeface="Arial Rounded MT Bold"/>
              </a:rPr>
              <a:t>Federal Revenue	          $  4,470,889.00</a:t>
            </a:r>
          </a:p>
          <a:p>
            <a:r>
              <a:rPr lang="en-US">
                <a:latin typeface="Arial Rounded MT Bold"/>
              </a:rPr>
              <a:t>Local Revenue                          $  7,351,520.36</a:t>
            </a:r>
          </a:p>
          <a:p>
            <a:r>
              <a:rPr lang="en-US">
                <a:latin typeface="Arial Rounded MT Bold"/>
              </a:rPr>
              <a:t>Other Revenue                          $ 3,422,435.66.   Indirect Cost, Transfer In, </a:t>
            </a:r>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None/>
            </a:pPr>
            <a:r>
              <a:rPr lang="en-US" b="1">
                <a:latin typeface="Arial Rounded MT Bold"/>
              </a:rPr>
              <a:t>Less: Projected Expenditures</a:t>
            </a:r>
          </a:p>
          <a:p>
            <a:r>
              <a:rPr lang="en-US"/>
              <a:t> I</a:t>
            </a:r>
            <a:r>
              <a:rPr lang="en-US">
                <a:latin typeface="Arial Rounded MT Bold"/>
              </a:rPr>
              <a:t>nstructional Services (Teachers)                          13,785,329.00</a:t>
            </a:r>
            <a:r>
              <a:rPr lang="en-US" baseline="0">
                <a:latin typeface="Arial Rounded MT Bold"/>
              </a:rPr>
              <a:t> </a:t>
            </a:r>
            <a:r>
              <a:rPr lang="en-US">
                <a:latin typeface="Arial Rounded MT Bold"/>
              </a:rPr>
              <a:t>      39%</a:t>
            </a:r>
          </a:p>
          <a:p>
            <a:r>
              <a:rPr lang="en-US">
                <a:latin typeface="Arial Rounded MT Bold"/>
              </a:rPr>
              <a:t> Instructional Support (Lib., Coun, Prin, A.P,)        6,600,889.00       18%</a:t>
            </a:r>
          </a:p>
          <a:p>
            <a:r>
              <a:rPr lang="en-US">
                <a:latin typeface="Arial Rounded MT Bold"/>
              </a:rPr>
              <a:t>Operation &amp; Maintenance                                            2,545,730.00         7</a:t>
            </a:r>
            <a:r>
              <a:rPr lang="en-US" baseline="0">
                <a:latin typeface="Arial Rounded MT Bold"/>
              </a:rPr>
              <a:t>%</a:t>
            </a:r>
            <a:endParaRPr lang="en-US">
              <a:latin typeface="Arial Rounded MT Bold"/>
            </a:endParaRPr>
          </a:p>
          <a:p>
            <a:r>
              <a:rPr lang="en-US">
                <a:latin typeface="Arial Rounded MT Bold"/>
              </a:rPr>
              <a:t>Auxiliary Services (CNP &amp; Transportation)            4,216,255.13       12%</a:t>
            </a:r>
          </a:p>
          <a:p>
            <a:r>
              <a:rPr lang="en-US">
                <a:latin typeface="Arial Rounded MT Bold"/>
              </a:rPr>
              <a:t>Administrative Services (Central Office)                2,655,385.72         7</a:t>
            </a:r>
            <a:r>
              <a:rPr lang="en-US" baseline="0">
                <a:latin typeface="Arial Rounded MT Bold"/>
              </a:rPr>
              <a:t>%</a:t>
            </a:r>
            <a:endParaRPr lang="en-US">
              <a:latin typeface="Arial Rounded MT Bold"/>
            </a:endParaRPr>
          </a:p>
          <a:p>
            <a:r>
              <a:rPr lang="en-US">
                <a:latin typeface="Arial Rounded MT Bold"/>
              </a:rPr>
              <a:t>Capital Outlay                                                                     375,519.65         1%</a:t>
            </a:r>
          </a:p>
          <a:p>
            <a:r>
              <a:rPr lang="en-US">
                <a:latin typeface="Arial Rounded MT Bold"/>
              </a:rPr>
              <a:t>Debt Services                                                                 2,038,972.53          6%</a:t>
            </a:r>
          </a:p>
          <a:p>
            <a:r>
              <a:rPr lang="en-US">
                <a:latin typeface="Arial Rounded MT Bold"/>
              </a:rPr>
              <a:t>Other Expenditures (indirect Costs )                      8,875,228.00         10%</a:t>
            </a:r>
          </a:p>
          <a:p>
            <a:r>
              <a:rPr lang="en-US" b="1">
                <a:latin typeface="Arial Rounded MT Bold"/>
              </a:rPr>
              <a:t>Total Projected Expenditures	                                   </a:t>
            </a:r>
            <a:r>
              <a:rPr lang="en-US" b="1" baseline="0">
                <a:latin typeface="Arial Rounded MT Bold"/>
              </a:rPr>
              <a:t> </a:t>
            </a:r>
            <a:r>
              <a:rPr lang="en-US" b="1">
                <a:latin typeface="Arial Rounded MT Bold"/>
              </a:rPr>
              <a:t>100%</a:t>
            </a:r>
          </a:p>
          <a:p>
            <a:endParaRPr lang="en-US"/>
          </a:p>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a:solidFill>
                  <a:schemeClr val="tx1"/>
                </a:solidFill>
              </a:rPr>
              <a:t>System has one month a operating balance that is required. 1.05 month operating cost.</a:t>
            </a:r>
          </a:p>
          <a:p>
            <a:r>
              <a:rPr lang="en-US">
                <a:solidFill>
                  <a:schemeClr val="tx1"/>
                </a:solidFill>
              </a:rPr>
              <a:t> expenditures 20,563,721.85 </a:t>
            </a:r>
            <a:r>
              <a:rPr lang="en-US" baseline="0">
                <a:solidFill>
                  <a:schemeClr val="tx1"/>
                </a:solidFill>
              </a:rPr>
              <a:t> /12 1,713,643.49</a:t>
            </a:r>
            <a:endParaRPr lang="en-US">
              <a:solidFill>
                <a:schemeClr val="tx1"/>
              </a:solidFill>
            </a:endParaRPr>
          </a:p>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cs typeface="Calibri"/>
              </a:rPr>
              <a:t>Increase of 17,664.</a:t>
            </a:r>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a:p>
            <a:r>
              <a:rPr lang="en-US"/>
              <a:t>----- Meeting Notes (9/14/15 12:40) -----</a:t>
            </a:r>
          </a:p>
          <a:p>
            <a:endParaRPr lang="en-US"/>
          </a:p>
          <a:p>
            <a:endParaRPr lang="en-US"/>
          </a:p>
        </p:txBody>
      </p:sp>
      <p:sp>
        <p:nvSpPr>
          <p:cNvPr id="4" name="Header Placeholder 3"/>
          <p:cNvSpPr>
            <a:spLocks noGrp="1"/>
          </p:cNvSpPr>
          <p:nvPr>
            <p:ph type="hdr" sz="quarter" idx="10"/>
          </p:nvPr>
        </p:nvSpPr>
        <p:spPr/>
        <p:txBody>
          <a:bodyPr/>
          <a:lstStyle/>
          <a:p>
            <a:r>
              <a:rPr lang="en-US"/>
              <a:t>PREFACE</a:t>
            </a:r>
          </a:p>
        </p:txBody>
      </p:sp>
    </p:spTree>
    <p:extLst>
      <p:ext uri="{BB962C8B-B14F-4D97-AF65-F5344CB8AC3E}">
        <p14:creationId xmlns:p14="http://schemas.microsoft.com/office/powerpoint/2010/main" val="454050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a:p>
            <a:r>
              <a:rPr lang="en-US"/>
              <a:t>----- Meeting Notes (9/14/15 12:40) -----</a:t>
            </a:r>
          </a:p>
          <a:p>
            <a:endParaRPr lang="en-US"/>
          </a:p>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PREFACE</a:t>
            </a:r>
          </a:p>
        </p:txBody>
      </p:sp>
    </p:spTree>
    <p:extLst>
      <p:ext uri="{BB962C8B-B14F-4D97-AF65-F5344CB8AC3E}">
        <p14:creationId xmlns:p14="http://schemas.microsoft.com/office/powerpoint/2010/main" val="1166559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a:p>
            <a:r>
              <a:rPr lang="en-US"/>
              <a:t>----- Meeting Notes (9/14/15 12:40) -----</a:t>
            </a:r>
          </a:p>
          <a:p>
            <a:endParaRPr lang="en-US"/>
          </a:p>
          <a:p>
            <a:endParaRPr lang="en-US"/>
          </a:p>
        </p:txBody>
      </p:sp>
      <p:sp>
        <p:nvSpPr>
          <p:cNvPr id="4" name="Header Placeholder 3"/>
          <p:cNvSpPr>
            <a:spLocks noGrp="1"/>
          </p:cNvSpPr>
          <p:nvPr>
            <p:ph type="hdr" sz="quarter" idx="10"/>
          </p:nvPr>
        </p:nvSpPr>
        <p:spPr/>
        <p:txBody>
          <a:bodyPr/>
          <a:lstStyle/>
          <a:p>
            <a:r>
              <a:rPr lang="en-US"/>
              <a:t>PREFACE</a:t>
            </a:r>
          </a:p>
        </p:txBody>
      </p:sp>
    </p:spTree>
    <p:extLst>
      <p:ext uri="{BB962C8B-B14F-4D97-AF65-F5344CB8AC3E}">
        <p14:creationId xmlns:p14="http://schemas.microsoft.com/office/powerpoint/2010/main" val="2735872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extLst>
      <p:ext uri="{BB962C8B-B14F-4D97-AF65-F5344CB8AC3E}">
        <p14:creationId xmlns:p14="http://schemas.microsoft.com/office/powerpoint/2010/main" val="163840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a:p>
            <a:r>
              <a:rPr lang="en-US"/>
              <a:t>----- Meeting Notes (9/14/15 12:40) -----</a:t>
            </a:r>
          </a:p>
          <a:p>
            <a:endParaRPr lang="en-US"/>
          </a:p>
          <a:p>
            <a:endParaRPr lang="en-US"/>
          </a:p>
        </p:txBody>
      </p:sp>
      <p:sp>
        <p:nvSpPr>
          <p:cNvPr id="4" name="Header Placeholder 3"/>
          <p:cNvSpPr>
            <a:spLocks noGrp="1"/>
          </p:cNvSpPr>
          <p:nvPr>
            <p:ph type="hdr" sz="quarter" idx="10"/>
          </p:nvPr>
        </p:nvSpPr>
        <p:spPr/>
        <p:txBody>
          <a:bodyPr/>
          <a:lstStyle/>
          <a:p>
            <a:r>
              <a:rPr lang="en-US"/>
              <a:t>PREFACE</a:t>
            </a:r>
          </a:p>
        </p:txBody>
      </p:sp>
    </p:spTree>
    <p:extLst>
      <p:ext uri="{BB962C8B-B14F-4D97-AF65-F5344CB8AC3E}">
        <p14:creationId xmlns:p14="http://schemas.microsoft.com/office/powerpoint/2010/main" val="17531647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r>
              <a:rPr lang="en-US"/>
              <a:t>PREFACE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The</a:t>
            </a:r>
            <a:r>
              <a:rPr lang="en-US" baseline="0"/>
              <a:t> salary schedule</a:t>
            </a:r>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solidFill>
                  <a:srgbClr val="FFFF00"/>
                </a:solidFill>
              </a:rPr>
              <a:t> </a:t>
            </a:r>
            <a:r>
              <a:rPr lang="en-US" baseline="0">
                <a:solidFill>
                  <a:srgbClr val="FFFF00"/>
                </a:solidFill>
              </a:rPr>
              <a:t>The average daily membership the number of student enrolled in the system on the 20</a:t>
            </a:r>
            <a:r>
              <a:rPr lang="en-US" baseline="30000">
                <a:solidFill>
                  <a:srgbClr val="FFFF00"/>
                </a:solidFill>
              </a:rPr>
              <a:t>th</a:t>
            </a:r>
            <a:r>
              <a:rPr lang="en-US" baseline="0">
                <a:solidFill>
                  <a:srgbClr val="FFFF00"/>
                </a:solidFill>
              </a:rPr>
              <a:t> day after labor day this is how we earn funding for the next fiscal </a:t>
            </a:r>
            <a:r>
              <a:rPr lang="en-US" err="1">
                <a:solidFill>
                  <a:srgbClr val="FFFF00"/>
                </a:solidFill>
              </a:rPr>
              <a:t>yeear</a:t>
            </a:r>
            <a:r>
              <a:rPr lang="en-US">
                <a:solidFill>
                  <a:srgbClr val="FFFF00"/>
                </a:solidFill>
              </a:rPr>
              <a:t>.</a:t>
            </a:r>
            <a:endParaRPr lang="en-US" baseline="0">
              <a:solidFill>
                <a:srgbClr val="FFFF00"/>
              </a:solidFill>
              <a:cs typeface="Calibri"/>
            </a:endParaRPr>
          </a:p>
          <a:p>
            <a:r>
              <a:rPr lang="en-US">
                <a:solidFill>
                  <a:srgbClr val="FFFF00"/>
                </a:solidFill>
              </a:rPr>
              <a:t> </a:t>
            </a:r>
            <a:r>
              <a:rPr lang="en-US" baseline="0">
                <a:solidFill>
                  <a:srgbClr val="FFFF00"/>
                </a:solidFill>
              </a:rPr>
              <a:t>465 student average lost 58.13</a:t>
            </a:r>
            <a:endParaRPr lang="en-US">
              <a:solidFill>
                <a:srgbClr val="FFFF00"/>
              </a:solidFill>
              <a:cs typeface="Calibri"/>
            </a:endParaRPr>
          </a:p>
          <a:p>
            <a:r>
              <a:rPr lang="en-US" b="1">
                <a:solidFill>
                  <a:srgbClr val="FFFF00"/>
                </a:solidFill>
              </a:rPr>
              <a:t>Next P-1 Summary.</a:t>
            </a:r>
            <a:endParaRPr lang="en-US" b="1">
              <a:solidFill>
                <a:srgbClr val="FFFF00"/>
              </a:solidFill>
              <a:cs typeface="Calibri"/>
            </a:endParaRPr>
          </a:p>
          <a:p>
            <a:endParaRPr lang="en-US" b="1">
              <a:solidFill>
                <a:srgbClr val="FFFF00"/>
              </a:solidFill>
              <a:cs typeface="Calibri"/>
            </a:endParaRPr>
          </a:p>
        </p:txBody>
      </p:sp>
      <p:sp>
        <p:nvSpPr>
          <p:cNvPr id="4" name="Header Placeholder 3"/>
          <p:cNvSpPr>
            <a:spLocks noGrp="1"/>
          </p:cNvSpPr>
          <p:nvPr>
            <p:ph type="hdr" sz="quarter" idx="10"/>
          </p:nvPr>
        </p:nvSpPr>
        <p:spPr/>
        <p:txBody>
          <a:bodyPr/>
          <a:lstStyle/>
          <a:p>
            <a:r>
              <a:rPr lang="en-US"/>
              <a:t>PREFACE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7467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1D319A-D92F-4BB9-A3E0-E85252B7F08A}"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247111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2787722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0380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546053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140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2514084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1221234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54159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371979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1D319A-D92F-4BB9-A3E0-E85252B7F08A}"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993849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1D319A-D92F-4BB9-A3E0-E85252B7F08A}"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181650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1D319A-D92F-4BB9-A3E0-E85252B7F08A}"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90273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1D319A-D92F-4BB9-A3E0-E85252B7F08A}" type="datetimeFigureOut">
              <a:rPr lang="en-US" smtClean="0"/>
              <a:pPr/>
              <a:t>9/16/22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1926825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E41D319A-D92F-4BB9-A3E0-E85252B7F08A}" type="datetimeFigureOut">
              <a:rPr lang="en-US" smtClean="0"/>
              <a:pPr/>
              <a:t>9/16/22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315151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D319A-D92F-4BB9-A3E0-E85252B7F08A}" type="datetimeFigureOut">
              <a:rPr lang="en-US" smtClean="0"/>
              <a:pPr/>
              <a:t>9/16/22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172903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41D319A-D92F-4BB9-A3E0-E85252B7F08A}"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8C6BE-7F37-4722-851F-75DA7C14C3A5}" type="slidenum">
              <a:rPr lang="en-US" smtClean="0"/>
              <a:pPr/>
              <a:t>‹#›</a:t>
            </a:fld>
            <a:endParaRPr lang="en-US"/>
          </a:p>
        </p:txBody>
      </p:sp>
    </p:spTree>
    <p:extLst>
      <p:ext uri="{BB962C8B-B14F-4D97-AF65-F5344CB8AC3E}">
        <p14:creationId xmlns:p14="http://schemas.microsoft.com/office/powerpoint/2010/main" val="132558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1D319A-D92F-4BB9-A3E0-E85252B7F08A}" type="datetimeFigureOut">
              <a:rPr lang="en-US" smtClean="0"/>
              <a:pPr/>
              <a:t>9/16/22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418C6BE-7F37-4722-851F-75DA7C14C3A5}" type="slidenum">
              <a:rPr lang="en-US" smtClean="0"/>
              <a:pPr/>
              <a:t>‹#›</a:t>
            </a:fld>
            <a:endParaRPr lang="en-US"/>
          </a:p>
        </p:txBody>
      </p:sp>
    </p:spTree>
    <p:extLst>
      <p:ext uri="{BB962C8B-B14F-4D97-AF65-F5344CB8AC3E}">
        <p14:creationId xmlns:p14="http://schemas.microsoft.com/office/powerpoint/2010/main" val="580350830"/>
      </p:ext>
    </p:extLst>
  </p:cSld>
  <p:clrMap bg1="lt1" tx1="dk1" bg2="lt2" tx2="dk2" accent1="accent1" accent2="accent2" accent3="accent3" accent4="accent4" accent5="accent5" accent6="accent6" hlink="hlink" folHlink="folHlink"/>
  <p:sldLayoutIdLst>
    <p:sldLayoutId id="2147485740" r:id="rId1"/>
    <p:sldLayoutId id="2147485741" r:id="rId2"/>
    <p:sldLayoutId id="2147485743" r:id="rId3"/>
    <p:sldLayoutId id="2147485819" r:id="rId4"/>
    <p:sldLayoutId id="2147485820" r:id="rId5"/>
    <p:sldLayoutId id="2147485821" r:id="rId6"/>
    <p:sldLayoutId id="2147485745" r:id="rId7"/>
    <p:sldLayoutId id="2147485746" r:id="rId8"/>
    <p:sldLayoutId id="2147485824" r:id="rId9"/>
    <p:sldLayoutId id="2147485825" r:id="rId10"/>
    <p:sldLayoutId id="2147485826" r:id="rId11"/>
    <p:sldLayoutId id="2147485827" r:id="rId12"/>
    <p:sldLayoutId id="2147485828" r:id="rId13"/>
    <p:sldLayoutId id="2147485829" r:id="rId14"/>
    <p:sldLayoutId id="2147485830" r:id="rId15"/>
    <p:sldLayoutId id="2147485831" r:id="rId16"/>
    <p:sldLayoutId id="2147485832"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2365" y="298637"/>
            <a:ext cx="7924800" cy="2103904"/>
          </a:xfrm>
          <a:noFill/>
          <a:ln>
            <a:noFill/>
          </a:ln>
        </p:spPr>
        <p:txBody>
          <a:bodyPr vert="horz" lIns="91440" tIns="45720" rIns="91440" bIns="45720" rtlCol="0" anchor="b">
            <a:noAutofit/>
          </a:bodyPr>
          <a:lstStyle/>
          <a:p>
            <a:r>
              <a:rPr lang="en-US" sz="4400">
                <a:solidFill>
                  <a:schemeClr val="tx1"/>
                </a:solidFill>
                <a:latin typeface="Arial Rounded MT Bold"/>
              </a:rPr>
              <a:t>MACON COUNTY</a:t>
            </a:r>
            <a:br>
              <a:rPr lang="en-US" sz="4400">
                <a:latin typeface="Arial Rounded MT Bold" pitchFamily="34" charset="0"/>
              </a:rPr>
            </a:br>
            <a:r>
              <a:rPr lang="en-US" sz="4400">
                <a:solidFill>
                  <a:schemeClr val="tx1"/>
                </a:solidFill>
                <a:latin typeface="Arial Rounded MT Bold"/>
              </a:rPr>
              <a:t> BOARD OF EDUCATION</a:t>
            </a:r>
            <a:br>
              <a:rPr lang="en-US" sz="4400">
                <a:latin typeface="Arial Rounded MT Bold" pitchFamily="34" charset="0"/>
              </a:rPr>
            </a:br>
            <a:r>
              <a:rPr lang="en-US" sz="4400">
                <a:solidFill>
                  <a:schemeClr val="tx1"/>
                </a:solidFill>
                <a:latin typeface="Arial Rounded MT Bold"/>
              </a:rPr>
              <a:t> SYSTEM #044</a:t>
            </a:r>
          </a:p>
        </p:txBody>
      </p:sp>
      <p:sp>
        <p:nvSpPr>
          <p:cNvPr id="3" name="Subtitle 2"/>
          <p:cNvSpPr>
            <a:spLocks noGrp="1"/>
          </p:cNvSpPr>
          <p:nvPr>
            <p:ph type="subTitle" idx="1"/>
          </p:nvPr>
        </p:nvSpPr>
        <p:spPr>
          <a:xfrm>
            <a:off x="0" y="2019300"/>
            <a:ext cx="9144000" cy="3048000"/>
          </a:xfrm>
        </p:spPr>
        <p:txBody>
          <a:bodyPr>
            <a:normAutofit fontScale="77500" lnSpcReduction="20000"/>
          </a:bodyPr>
          <a:lstStyle/>
          <a:p>
            <a:pPr lvl="1"/>
            <a:endParaRPr lang="en-US" sz="2000" dirty="0">
              <a:latin typeface="Arial" pitchFamily="34" charset="0"/>
              <a:cs typeface="Arial" pitchFamily="34" charset="0"/>
            </a:endParaRPr>
          </a:p>
          <a:p>
            <a:pPr lvl="1"/>
            <a:endParaRPr lang="en-US" sz="2000" dirty="0">
              <a:latin typeface="Arial" pitchFamily="34" charset="0"/>
              <a:cs typeface="Arial" pitchFamily="34" charset="0"/>
            </a:endParaRPr>
          </a:p>
          <a:p>
            <a:pPr lvl="1"/>
            <a:endParaRPr lang="en-US" sz="2000" dirty="0">
              <a:latin typeface="Arial" pitchFamily="34" charset="0"/>
              <a:cs typeface="Arial" pitchFamily="34" charset="0"/>
            </a:endParaRPr>
          </a:p>
          <a:p>
            <a:pPr lvl="1" algn="l"/>
            <a:r>
              <a:rPr lang="en-US" sz="5700" b="1" dirty="0">
                <a:solidFill>
                  <a:schemeClr val="tx1"/>
                </a:solidFill>
                <a:latin typeface="Arial" pitchFamily="34" charset="0"/>
                <a:cs typeface="Arial" pitchFamily="34" charset="0"/>
              </a:rPr>
              <a:t>PROPOSED  ANNUAL BUDGET</a:t>
            </a:r>
            <a:endParaRPr lang="en-US" sz="5700" b="1" dirty="0">
              <a:solidFill>
                <a:schemeClr val="tx1"/>
              </a:solidFill>
            </a:endParaRPr>
          </a:p>
          <a:p>
            <a:endParaRPr lang="en-US" sz="3800" b="1" dirty="0">
              <a:solidFill>
                <a:schemeClr val="tx1"/>
              </a:solidFill>
              <a:latin typeface="Arial" pitchFamily="34" charset="0"/>
              <a:cs typeface="Arial" pitchFamily="34" charset="0"/>
            </a:endParaRPr>
          </a:p>
          <a:p>
            <a:endParaRPr lang="en-US" sz="3800" b="1" dirty="0">
              <a:solidFill>
                <a:schemeClr val="tx1"/>
              </a:solidFill>
            </a:endParaRPr>
          </a:p>
          <a:p>
            <a:pPr algn="ctr"/>
            <a:r>
              <a:rPr lang="en-US" sz="3100" b="1" dirty="0">
                <a:solidFill>
                  <a:schemeClr val="tx1"/>
                </a:solidFill>
                <a:latin typeface="Arial" pitchFamily="34" charset="0"/>
                <a:cs typeface="Arial" pitchFamily="34" charset="0"/>
              </a:rPr>
              <a:t>FOR FISCAL YEAR OCTOBER 1, 2022- SEPTEMBER 30, 2023</a:t>
            </a:r>
          </a:p>
          <a:p>
            <a:pPr algn="ctr"/>
            <a:endParaRPr lang="en-US" sz="3100" b="1" dirty="0">
              <a:solidFill>
                <a:schemeClr val="tx1"/>
              </a:solidFill>
              <a:latin typeface="Arial" pitchFamily="34" charset="0"/>
              <a:cs typeface="Arial" pitchFamily="34" charset="0"/>
            </a:endParaRPr>
          </a:p>
        </p:txBody>
      </p:sp>
      <p:pic>
        <p:nvPicPr>
          <p:cNvPr id="1036" name="Picture 12" descr="C:\Users\cfo\AppData\Local\Microsoft\Windows\Temporary Internet Files\Content.IE5\KEBZ9K1R\MC900237194[1].wmf"/>
          <p:cNvPicPr>
            <a:picLocks noChangeAspect="1" noChangeArrowheads="1"/>
          </p:cNvPicPr>
          <p:nvPr/>
        </p:nvPicPr>
        <p:blipFill>
          <a:blip r:embed="rId3" cstate="print"/>
          <a:srcRect/>
          <a:stretch>
            <a:fillRect/>
          </a:stretch>
        </p:blipFill>
        <p:spPr bwMode="auto">
          <a:xfrm>
            <a:off x="5573110" y="5067300"/>
            <a:ext cx="3276600" cy="1790700"/>
          </a:xfrm>
          <a:prstGeom prst="rect">
            <a:avLst/>
          </a:prstGeom>
          <a:noFill/>
        </p:spPr>
      </p:pic>
    </p:spTree>
  </p:cSld>
  <p:clrMapOvr>
    <a:masterClrMapping/>
  </p:clrMapOvr>
  <p:transition advClick="0">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 SALARY CHANGE FROM 2022-2023</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4963757"/>
              </p:ext>
            </p:extLst>
          </p:nvPr>
        </p:nvGraphicFramePr>
        <p:xfrm>
          <a:off x="228600" y="1762298"/>
          <a:ext cx="8153401" cy="4776793"/>
        </p:xfrm>
        <a:graphic>
          <a:graphicData uri="http://schemas.openxmlformats.org/drawingml/2006/table">
            <a:tbl>
              <a:tblPr firstRow="1" bandRow="1">
                <a:tableStyleId>{5C22544A-7EE6-4342-B048-85BDC9FD1C3A}</a:tableStyleId>
              </a:tblPr>
              <a:tblGrid>
                <a:gridCol w="1029070">
                  <a:extLst>
                    <a:ext uri="{9D8B030D-6E8A-4147-A177-3AD203B41FA5}">
                      <a16:colId xmlns:a16="http://schemas.microsoft.com/office/drawing/2014/main" val="20000"/>
                    </a:ext>
                  </a:extLst>
                </a:gridCol>
                <a:gridCol w="1029070">
                  <a:extLst>
                    <a:ext uri="{9D8B030D-6E8A-4147-A177-3AD203B41FA5}">
                      <a16:colId xmlns:a16="http://schemas.microsoft.com/office/drawing/2014/main" val="20001"/>
                    </a:ext>
                  </a:extLst>
                </a:gridCol>
                <a:gridCol w="1405252">
                  <a:extLst>
                    <a:ext uri="{9D8B030D-6E8A-4147-A177-3AD203B41FA5}">
                      <a16:colId xmlns:a16="http://schemas.microsoft.com/office/drawing/2014/main" val="20002"/>
                    </a:ext>
                  </a:extLst>
                </a:gridCol>
                <a:gridCol w="1226617">
                  <a:extLst>
                    <a:ext uri="{9D8B030D-6E8A-4147-A177-3AD203B41FA5}">
                      <a16:colId xmlns:a16="http://schemas.microsoft.com/office/drawing/2014/main" val="20003"/>
                    </a:ext>
                  </a:extLst>
                </a:gridCol>
                <a:gridCol w="1443080">
                  <a:extLst>
                    <a:ext uri="{9D8B030D-6E8A-4147-A177-3AD203B41FA5}">
                      <a16:colId xmlns:a16="http://schemas.microsoft.com/office/drawing/2014/main" val="20004"/>
                    </a:ext>
                  </a:extLst>
                </a:gridCol>
                <a:gridCol w="2020312">
                  <a:extLst>
                    <a:ext uri="{9D8B030D-6E8A-4147-A177-3AD203B41FA5}">
                      <a16:colId xmlns:a16="http://schemas.microsoft.com/office/drawing/2014/main" val="20005"/>
                    </a:ext>
                  </a:extLst>
                </a:gridCol>
              </a:tblGrid>
              <a:tr h="623309">
                <a:tc>
                  <a:txBody>
                    <a:bodyPr/>
                    <a:lstStyle/>
                    <a:p>
                      <a:r>
                        <a:rPr lang="en-US"/>
                        <a:t>YRS</a:t>
                      </a:r>
                      <a:r>
                        <a:rPr lang="en-US" baseline="0"/>
                        <a:t> EXP</a:t>
                      </a:r>
                      <a:endParaRPr lang="en-US"/>
                    </a:p>
                  </a:txBody>
                  <a:tcPr marL="70538" marR="70538"/>
                </a:tc>
                <a:tc>
                  <a:txBody>
                    <a:bodyPr/>
                    <a:lstStyle/>
                    <a:p>
                      <a:r>
                        <a:rPr lang="en-US"/>
                        <a:t>BS</a:t>
                      </a:r>
                    </a:p>
                  </a:txBody>
                  <a:tcPr marL="70538" marR="70538"/>
                </a:tc>
                <a:tc>
                  <a:txBody>
                    <a:bodyPr/>
                    <a:lstStyle/>
                    <a:p>
                      <a:r>
                        <a:rPr lang="en-US"/>
                        <a:t>MS</a:t>
                      </a:r>
                    </a:p>
                  </a:txBody>
                  <a:tcPr marL="70538" marR="70538"/>
                </a:tc>
                <a:tc>
                  <a:txBody>
                    <a:bodyPr/>
                    <a:lstStyle/>
                    <a:p>
                      <a:r>
                        <a:rPr lang="en-US"/>
                        <a:t>ED</a:t>
                      </a:r>
                    </a:p>
                  </a:txBody>
                  <a:tcPr marL="70538" marR="70538"/>
                </a:tc>
                <a:tc>
                  <a:txBody>
                    <a:bodyPr/>
                    <a:lstStyle/>
                    <a:p>
                      <a:r>
                        <a:rPr lang="en-US"/>
                        <a:t>DO</a:t>
                      </a:r>
                    </a:p>
                  </a:txBody>
                  <a:tcPr marL="70538" marR="70538"/>
                </a:tc>
                <a:tc>
                  <a:txBody>
                    <a:bodyPr/>
                    <a:lstStyle/>
                    <a:p>
                      <a:r>
                        <a:rPr lang="en-US"/>
                        <a:t>ND</a:t>
                      </a:r>
                    </a:p>
                  </a:txBody>
                  <a:tcPr marL="70538" marR="70538"/>
                </a:tc>
                <a:extLst>
                  <a:ext uri="{0D108BD9-81ED-4DB2-BD59-A6C34878D82A}">
                    <a16:rowId xmlns:a16="http://schemas.microsoft.com/office/drawing/2014/main" val="10000"/>
                  </a:ext>
                </a:extLst>
              </a:tr>
              <a:tr h="267133">
                <a:tc>
                  <a:txBody>
                    <a:bodyPr/>
                    <a:lstStyle/>
                    <a:p>
                      <a:pPr algn="ctr"/>
                      <a:r>
                        <a:rPr lang="en-US" sz="1200"/>
                        <a:t>&lt;3</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extLst>
                  <a:ext uri="{0D108BD9-81ED-4DB2-BD59-A6C34878D82A}">
                    <a16:rowId xmlns:a16="http://schemas.microsoft.com/office/drawing/2014/main" val="10001"/>
                  </a:ext>
                </a:extLst>
              </a:tr>
              <a:tr h="267133">
                <a:tc>
                  <a:txBody>
                    <a:bodyPr/>
                    <a:lstStyle/>
                    <a:p>
                      <a:pPr algn="ctr"/>
                      <a:r>
                        <a:rPr lang="en-US" sz="1200"/>
                        <a:t>&lt;6</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tc>
                  <a:txBody>
                    <a:bodyPr/>
                    <a:lstStyle/>
                    <a:p>
                      <a:pPr algn="ctr"/>
                      <a:r>
                        <a:rPr lang="en-US" sz="1200"/>
                        <a:t>4.00%</a:t>
                      </a:r>
                    </a:p>
                  </a:txBody>
                  <a:tcPr marL="70538" marR="70538"/>
                </a:tc>
                <a:extLst>
                  <a:ext uri="{0D108BD9-81ED-4DB2-BD59-A6C34878D82A}">
                    <a16:rowId xmlns:a16="http://schemas.microsoft.com/office/drawing/2014/main" val="10002"/>
                  </a:ext>
                </a:extLst>
              </a:tr>
              <a:tr h="267133">
                <a:tc>
                  <a:txBody>
                    <a:bodyPr/>
                    <a:lstStyle/>
                    <a:p>
                      <a:pPr algn="ctr"/>
                      <a:r>
                        <a:rPr lang="en-US" sz="1200"/>
                        <a:t>&lt;8</a:t>
                      </a:r>
                    </a:p>
                  </a:txBody>
                  <a:tcPr marL="70538" marR="70538"/>
                </a:tc>
                <a:tc>
                  <a:txBody>
                    <a:bodyPr/>
                    <a:lstStyle/>
                    <a:p>
                      <a:pPr algn="ctr"/>
                      <a:r>
                        <a:rPr lang="en-US" sz="1200" dirty="0"/>
                        <a:t>4.00%</a:t>
                      </a:r>
                    </a:p>
                  </a:txBody>
                  <a:tcPr marL="70538" marR="70538"/>
                </a:tc>
                <a:tc>
                  <a:txBody>
                    <a:bodyPr/>
                    <a:lstStyle/>
                    <a:p>
                      <a:pPr algn="ctr"/>
                      <a:r>
                        <a:rPr lang="en-US" sz="1200" dirty="0"/>
                        <a:t>4.00%</a:t>
                      </a:r>
                    </a:p>
                  </a:txBody>
                  <a:tcPr marL="70538" marR="70538"/>
                </a:tc>
                <a:tc>
                  <a:txBody>
                    <a:bodyPr/>
                    <a:lstStyle/>
                    <a:p>
                      <a:pPr algn="ctr"/>
                      <a:r>
                        <a:rPr lang="en-US" sz="1200" dirty="0"/>
                        <a:t>4.00%</a:t>
                      </a:r>
                    </a:p>
                  </a:txBody>
                  <a:tcPr marL="70538" marR="70538"/>
                </a:tc>
                <a:tc>
                  <a:txBody>
                    <a:bodyPr/>
                    <a:lstStyle/>
                    <a:p>
                      <a:pPr algn="ctr"/>
                      <a:r>
                        <a:rPr lang="en-US" sz="1200" dirty="0"/>
                        <a:t>4.00%</a:t>
                      </a:r>
                    </a:p>
                  </a:txBody>
                  <a:tcPr marL="70538" marR="70538"/>
                </a:tc>
                <a:tc>
                  <a:txBody>
                    <a:bodyPr/>
                    <a:lstStyle/>
                    <a:p>
                      <a:pPr algn="ctr"/>
                      <a:r>
                        <a:rPr lang="en-US" sz="1200" dirty="0"/>
                        <a:t>4.00%</a:t>
                      </a:r>
                    </a:p>
                  </a:txBody>
                  <a:tcPr marL="70538" marR="70538"/>
                </a:tc>
                <a:extLst>
                  <a:ext uri="{0D108BD9-81ED-4DB2-BD59-A6C34878D82A}">
                    <a16:rowId xmlns:a16="http://schemas.microsoft.com/office/drawing/2014/main" val="10003"/>
                  </a:ext>
                </a:extLst>
              </a:tr>
              <a:tr h="267133">
                <a:tc>
                  <a:txBody>
                    <a:bodyPr/>
                    <a:lstStyle/>
                    <a:p>
                      <a:pPr algn="ctr"/>
                      <a:r>
                        <a:rPr lang="en-US" sz="1200"/>
                        <a:t>9</a:t>
                      </a:r>
                    </a:p>
                  </a:txBody>
                  <a:tcPr marL="70538" marR="70538"/>
                </a:tc>
                <a:tc>
                  <a:txBody>
                    <a:bodyPr/>
                    <a:lstStyle/>
                    <a:p>
                      <a:pPr algn="ctr"/>
                      <a:r>
                        <a:rPr lang="en-US" sz="1200"/>
                        <a:t>5.04%</a:t>
                      </a:r>
                    </a:p>
                  </a:txBody>
                  <a:tcPr marL="70538" marR="70538"/>
                </a:tc>
                <a:tc>
                  <a:txBody>
                    <a:bodyPr/>
                    <a:lstStyle/>
                    <a:p>
                      <a:pPr algn="ctr"/>
                      <a:r>
                        <a:rPr lang="en-US" sz="1200"/>
                        <a:t>5.04%</a:t>
                      </a:r>
                    </a:p>
                  </a:txBody>
                  <a:tcPr marL="70538" marR="70538"/>
                </a:tc>
                <a:tc>
                  <a:txBody>
                    <a:bodyPr/>
                    <a:lstStyle/>
                    <a:p>
                      <a:pPr algn="ctr"/>
                      <a:r>
                        <a:rPr lang="en-US" sz="1200"/>
                        <a:t>5.04%</a:t>
                      </a:r>
                    </a:p>
                  </a:txBody>
                  <a:tcPr marL="70538" marR="70538"/>
                </a:tc>
                <a:tc>
                  <a:txBody>
                    <a:bodyPr/>
                    <a:lstStyle/>
                    <a:p>
                      <a:pPr algn="ctr"/>
                      <a:r>
                        <a:rPr lang="en-US" sz="1200"/>
                        <a:t>5.04%</a:t>
                      </a:r>
                    </a:p>
                  </a:txBody>
                  <a:tcPr marL="70538" marR="70538"/>
                </a:tc>
                <a:tc>
                  <a:txBody>
                    <a:bodyPr/>
                    <a:lstStyle/>
                    <a:p>
                      <a:pPr algn="ctr"/>
                      <a:r>
                        <a:rPr lang="en-US" sz="1200"/>
                        <a:t>5.04%</a:t>
                      </a:r>
                    </a:p>
                  </a:txBody>
                  <a:tcPr marL="70538" marR="70538"/>
                </a:tc>
                <a:extLst>
                  <a:ext uri="{0D108BD9-81ED-4DB2-BD59-A6C34878D82A}">
                    <a16:rowId xmlns:a16="http://schemas.microsoft.com/office/drawing/2014/main" val="10004"/>
                  </a:ext>
                </a:extLst>
              </a:tr>
              <a:tr h="267133">
                <a:tc>
                  <a:txBody>
                    <a:bodyPr/>
                    <a:lstStyle/>
                    <a:p>
                      <a:pPr algn="ctr"/>
                      <a:r>
                        <a:rPr lang="en-US" sz="1200"/>
                        <a:t>10</a:t>
                      </a:r>
                    </a:p>
                  </a:txBody>
                  <a:tcPr marL="70538" marR="70538"/>
                </a:tc>
                <a:tc>
                  <a:txBody>
                    <a:bodyPr/>
                    <a:lstStyle/>
                    <a:p>
                      <a:pPr algn="ctr"/>
                      <a:r>
                        <a:rPr lang="en-US" sz="1200"/>
                        <a:t>6.09%</a:t>
                      </a:r>
                    </a:p>
                  </a:txBody>
                  <a:tcPr marL="70538" marR="70538"/>
                </a:tc>
                <a:tc>
                  <a:txBody>
                    <a:bodyPr/>
                    <a:lstStyle/>
                    <a:p>
                      <a:pPr algn="ctr"/>
                      <a:r>
                        <a:rPr lang="en-US" sz="1200"/>
                        <a:t>6.09%</a:t>
                      </a:r>
                    </a:p>
                  </a:txBody>
                  <a:tcPr marL="70538" marR="70538"/>
                </a:tc>
                <a:tc>
                  <a:txBody>
                    <a:bodyPr/>
                    <a:lstStyle/>
                    <a:p>
                      <a:pPr algn="ctr"/>
                      <a:r>
                        <a:rPr lang="en-US" sz="1200"/>
                        <a:t>6.09%</a:t>
                      </a:r>
                    </a:p>
                  </a:txBody>
                  <a:tcPr marL="70538" marR="70538"/>
                </a:tc>
                <a:tc>
                  <a:txBody>
                    <a:bodyPr/>
                    <a:lstStyle/>
                    <a:p>
                      <a:pPr algn="ctr"/>
                      <a:r>
                        <a:rPr lang="en-US" sz="1200"/>
                        <a:t>6.09%</a:t>
                      </a:r>
                    </a:p>
                  </a:txBody>
                  <a:tcPr marL="70538" marR="70538"/>
                </a:tc>
                <a:tc>
                  <a:txBody>
                    <a:bodyPr/>
                    <a:lstStyle/>
                    <a:p>
                      <a:pPr algn="ctr"/>
                      <a:r>
                        <a:rPr lang="en-US" sz="1200"/>
                        <a:t>6.09%</a:t>
                      </a:r>
                    </a:p>
                  </a:txBody>
                  <a:tcPr marL="70538" marR="70538"/>
                </a:tc>
                <a:extLst>
                  <a:ext uri="{0D108BD9-81ED-4DB2-BD59-A6C34878D82A}">
                    <a16:rowId xmlns:a16="http://schemas.microsoft.com/office/drawing/2014/main" val="10005"/>
                  </a:ext>
                </a:extLst>
              </a:tr>
              <a:tr h="267133">
                <a:tc>
                  <a:txBody>
                    <a:bodyPr/>
                    <a:lstStyle/>
                    <a:p>
                      <a:pPr algn="ctr"/>
                      <a:r>
                        <a:rPr lang="en-US" sz="1200"/>
                        <a:t>11</a:t>
                      </a:r>
                    </a:p>
                  </a:txBody>
                  <a:tcPr marL="70538" marR="70538"/>
                </a:tc>
                <a:tc>
                  <a:txBody>
                    <a:bodyPr/>
                    <a:lstStyle/>
                    <a:p>
                      <a:pPr algn="ctr"/>
                      <a:r>
                        <a:rPr lang="en-US" sz="1200"/>
                        <a:t>7.15%</a:t>
                      </a:r>
                    </a:p>
                  </a:txBody>
                  <a:tcPr marL="70538" marR="70538"/>
                </a:tc>
                <a:tc>
                  <a:txBody>
                    <a:bodyPr/>
                    <a:lstStyle/>
                    <a:p>
                      <a:pPr algn="ctr"/>
                      <a:r>
                        <a:rPr lang="en-US" sz="1200"/>
                        <a:t>7.15%</a:t>
                      </a:r>
                    </a:p>
                  </a:txBody>
                  <a:tcPr marL="70538" marR="70538"/>
                </a:tc>
                <a:tc>
                  <a:txBody>
                    <a:bodyPr/>
                    <a:lstStyle/>
                    <a:p>
                      <a:pPr algn="ctr"/>
                      <a:r>
                        <a:rPr lang="en-US" sz="1200"/>
                        <a:t>7.15%</a:t>
                      </a:r>
                    </a:p>
                  </a:txBody>
                  <a:tcPr marL="70538" marR="70538"/>
                </a:tc>
                <a:tc>
                  <a:txBody>
                    <a:bodyPr/>
                    <a:lstStyle/>
                    <a:p>
                      <a:pPr algn="ctr"/>
                      <a:r>
                        <a:rPr lang="en-US" sz="1200"/>
                        <a:t>7.15%</a:t>
                      </a:r>
                    </a:p>
                  </a:txBody>
                  <a:tcPr marL="70538" marR="70538"/>
                </a:tc>
                <a:tc>
                  <a:txBody>
                    <a:bodyPr/>
                    <a:lstStyle/>
                    <a:p>
                      <a:pPr algn="ctr"/>
                      <a:r>
                        <a:rPr lang="en-US" sz="1200"/>
                        <a:t>7.15%</a:t>
                      </a:r>
                    </a:p>
                  </a:txBody>
                  <a:tcPr marL="70538" marR="70538"/>
                </a:tc>
                <a:extLst>
                  <a:ext uri="{0D108BD9-81ED-4DB2-BD59-A6C34878D82A}">
                    <a16:rowId xmlns:a16="http://schemas.microsoft.com/office/drawing/2014/main" val="10006"/>
                  </a:ext>
                </a:extLst>
              </a:tr>
              <a:tr h="267133">
                <a:tc>
                  <a:txBody>
                    <a:bodyPr/>
                    <a:lstStyle/>
                    <a:p>
                      <a:pPr algn="ctr"/>
                      <a:r>
                        <a:rPr lang="en-US" sz="1200"/>
                        <a:t>12</a:t>
                      </a:r>
                    </a:p>
                  </a:txBody>
                  <a:tcPr marL="70538" marR="70538"/>
                </a:tc>
                <a:tc>
                  <a:txBody>
                    <a:bodyPr/>
                    <a:lstStyle/>
                    <a:p>
                      <a:pPr algn="ctr"/>
                      <a:r>
                        <a:rPr lang="en-US" sz="1200"/>
                        <a:t>6.10%</a:t>
                      </a:r>
                    </a:p>
                  </a:txBody>
                  <a:tcPr marL="70538" marR="70538"/>
                </a:tc>
                <a:tc>
                  <a:txBody>
                    <a:bodyPr/>
                    <a:lstStyle/>
                    <a:p>
                      <a:pPr algn="ctr"/>
                      <a:r>
                        <a:rPr lang="en-US" sz="1200"/>
                        <a:t>6.10%</a:t>
                      </a:r>
                    </a:p>
                  </a:txBody>
                  <a:tcPr marL="70538" marR="70538"/>
                </a:tc>
                <a:tc>
                  <a:txBody>
                    <a:bodyPr/>
                    <a:lstStyle/>
                    <a:p>
                      <a:pPr algn="ctr"/>
                      <a:r>
                        <a:rPr lang="en-US" sz="1200"/>
                        <a:t>6.10%</a:t>
                      </a:r>
                    </a:p>
                  </a:txBody>
                  <a:tcPr marL="70538" marR="70538"/>
                </a:tc>
                <a:tc>
                  <a:txBody>
                    <a:bodyPr/>
                    <a:lstStyle/>
                    <a:p>
                      <a:pPr algn="ctr"/>
                      <a:r>
                        <a:rPr lang="en-US" sz="1200"/>
                        <a:t>6.10%</a:t>
                      </a:r>
                    </a:p>
                  </a:txBody>
                  <a:tcPr marL="70538" marR="70538"/>
                </a:tc>
                <a:tc>
                  <a:txBody>
                    <a:bodyPr/>
                    <a:lstStyle/>
                    <a:p>
                      <a:pPr algn="ctr"/>
                      <a:r>
                        <a:rPr lang="en-US" sz="1200"/>
                        <a:t>6.10%</a:t>
                      </a:r>
                    </a:p>
                  </a:txBody>
                  <a:tcPr marL="70538" marR="70538"/>
                </a:tc>
                <a:extLst>
                  <a:ext uri="{0D108BD9-81ED-4DB2-BD59-A6C34878D82A}">
                    <a16:rowId xmlns:a16="http://schemas.microsoft.com/office/drawing/2014/main" val="10007"/>
                  </a:ext>
                </a:extLst>
              </a:tr>
              <a:tr h="267133">
                <a:tc>
                  <a:txBody>
                    <a:bodyPr/>
                    <a:lstStyle/>
                    <a:p>
                      <a:pPr algn="ctr"/>
                      <a:r>
                        <a:rPr lang="en-US" sz="1200"/>
                        <a:t>13</a:t>
                      </a:r>
                    </a:p>
                  </a:txBody>
                  <a:tcPr marL="70538" marR="70538"/>
                </a:tc>
                <a:tc>
                  <a:txBody>
                    <a:bodyPr/>
                    <a:lstStyle/>
                    <a:p>
                      <a:pPr algn="ctr"/>
                      <a:r>
                        <a:rPr lang="en-US" sz="1200"/>
                        <a:t>7.16%</a:t>
                      </a:r>
                    </a:p>
                  </a:txBody>
                  <a:tcPr marL="70538" marR="70538"/>
                </a:tc>
                <a:tc>
                  <a:txBody>
                    <a:bodyPr/>
                    <a:lstStyle/>
                    <a:p>
                      <a:pPr algn="ctr"/>
                      <a:r>
                        <a:rPr lang="en-US" sz="1200"/>
                        <a:t>7.16%</a:t>
                      </a:r>
                    </a:p>
                  </a:txBody>
                  <a:tcPr marL="70538" marR="70538"/>
                </a:tc>
                <a:tc>
                  <a:txBody>
                    <a:bodyPr/>
                    <a:lstStyle/>
                    <a:p>
                      <a:pPr algn="ctr"/>
                      <a:r>
                        <a:rPr lang="en-US" sz="1200"/>
                        <a:t>7.16%</a:t>
                      </a:r>
                    </a:p>
                  </a:txBody>
                  <a:tcPr marL="70538" marR="70538"/>
                </a:tc>
                <a:tc>
                  <a:txBody>
                    <a:bodyPr/>
                    <a:lstStyle/>
                    <a:p>
                      <a:pPr algn="ctr"/>
                      <a:r>
                        <a:rPr lang="en-US" sz="1200"/>
                        <a:t>7.16%</a:t>
                      </a:r>
                    </a:p>
                  </a:txBody>
                  <a:tcPr marL="70538" marR="70538"/>
                </a:tc>
                <a:tc>
                  <a:txBody>
                    <a:bodyPr/>
                    <a:lstStyle/>
                    <a:p>
                      <a:pPr algn="ctr"/>
                      <a:r>
                        <a:rPr lang="en-US" sz="1200"/>
                        <a:t>7.16%</a:t>
                      </a:r>
                    </a:p>
                  </a:txBody>
                  <a:tcPr marL="70538" marR="70538"/>
                </a:tc>
                <a:extLst>
                  <a:ext uri="{0D108BD9-81ED-4DB2-BD59-A6C34878D82A}">
                    <a16:rowId xmlns:a16="http://schemas.microsoft.com/office/drawing/2014/main" val="10008"/>
                  </a:ext>
                </a:extLst>
              </a:tr>
              <a:tr h="267133">
                <a:tc>
                  <a:txBody>
                    <a:bodyPr/>
                    <a:lstStyle/>
                    <a:p>
                      <a:pPr algn="ctr"/>
                      <a:r>
                        <a:rPr lang="en-US" sz="1200"/>
                        <a:t>14</a:t>
                      </a:r>
                    </a:p>
                  </a:txBody>
                  <a:tcPr marL="70538" marR="70538"/>
                </a:tc>
                <a:tc>
                  <a:txBody>
                    <a:bodyPr/>
                    <a:lstStyle/>
                    <a:p>
                      <a:pPr algn="ctr"/>
                      <a:r>
                        <a:rPr lang="en-US" sz="1200"/>
                        <a:t>8.24%</a:t>
                      </a:r>
                    </a:p>
                  </a:txBody>
                  <a:tcPr marL="70538" marR="70538"/>
                </a:tc>
                <a:tc>
                  <a:txBody>
                    <a:bodyPr/>
                    <a:lstStyle/>
                    <a:p>
                      <a:pPr algn="ctr"/>
                      <a:r>
                        <a:rPr lang="en-US" sz="1200"/>
                        <a:t>8.23%</a:t>
                      </a:r>
                    </a:p>
                  </a:txBody>
                  <a:tcPr marL="70538" marR="70538"/>
                </a:tc>
                <a:tc>
                  <a:txBody>
                    <a:bodyPr/>
                    <a:lstStyle/>
                    <a:p>
                      <a:pPr algn="ctr"/>
                      <a:r>
                        <a:rPr lang="en-US" sz="1200"/>
                        <a:t>8.23%</a:t>
                      </a:r>
                    </a:p>
                  </a:txBody>
                  <a:tcPr marL="70538" marR="70538"/>
                </a:tc>
                <a:tc>
                  <a:txBody>
                    <a:bodyPr/>
                    <a:lstStyle/>
                    <a:p>
                      <a:pPr algn="ctr"/>
                      <a:r>
                        <a:rPr lang="en-US" sz="1200"/>
                        <a:t>8.23%</a:t>
                      </a:r>
                    </a:p>
                  </a:txBody>
                  <a:tcPr marL="70538" marR="70538"/>
                </a:tc>
                <a:tc>
                  <a:txBody>
                    <a:bodyPr/>
                    <a:lstStyle/>
                    <a:p>
                      <a:pPr algn="ctr"/>
                      <a:r>
                        <a:rPr lang="en-US" sz="1200"/>
                        <a:t>8.24%</a:t>
                      </a:r>
                    </a:p>
                  </a:txBody>
                  <a:tcPr marL="70538" marR="70538"/>
                </a:tc>
                <a:extLst>
                  <a:ext uri="{0D108BD9-81ED-4DB2-BD59-A6C34878D82A}">
                    <a16:rowId xmlns:a16="http://schemas.microsoft.com/office/drawing/2014/main" val="10009"/>
                  </a:ext>
                </a:extLst>
              </a:tr>
              <a:tr h="267133">
                <a:tc>
                  <a:txBody>
                    <a:bodyPr/>
                    <a:lstStyle/>
                    <a:p>
                      <a:pPr algn="ctr"/>
                      <a:r>
                        <a:rPr lang="en-US" sz="1200"/>
                        <a:t>15</a:t>
                      </a:r>
                    </a:p>
                  </a:txBody>
                  <a:tcPr marL="70538" marR="70538"/>
                </a:tc>
                <a:tc>
                  <a:txBody>
                    <a:bodyPr/>
                    <a:lstStyle/>
                    <a:p>
                      <a:pPr algn="ctr"/>
                      <a:r>
                        <a:rPr lang="en-US" sz="1200"/>
                        <a:t>7.17%</a:t>
                      </a:r>
                    </a:p>
                  </a:txBody>
                  <a:tcPr marL="70538" marR="70538"/>
                </a:tc>
                <a:tc>
                  <a:txBody>
                    <a:bodyPr/>
                    <a:lstStyle/>
                    <a:p>
                      <a:pPr algn="ctr"/>
                      <a:r>
                        <a:rPr lang="en-US" sz="1200"/>
                        <a:t>7.17%</a:t>
                      </a:r>
                    </a:p>
                  </a:txBody>
                  <a:tcPr marL="70538" marR="70538"/>
                </a:tc>
                <a:tc>
                  <a:txBody>
                    <a:bodyPr/>
                    <a:lstStyle/>
                    <a:p>
                      <a:pPr algn="ctr"/>
                      <a:r>
                        <a:rPr lang="en-US" sz="1200"/>
                        <a:t>7.17%</a:t>
                      </a:r>
                    </a:p>
                  </a:txBody>
                  <a:tcPr marL="70538" marR="70538"/>
                </a:tc>
                <a:tc>
                  <a:txBody>
                    <a:bodyPr/>
                    <a:lstStyle/>
                    <a:p>
                      <a:pPr algn="ctr"/>
                      <a:r>
                        <a:rPr lang="en-US" sz="1200"/>
                        <a:t>7.17%</a:t>
                      </a:r>
                    </a:p>
                  </a:txBody>
                  <a:tcPr marL="70538" marR="70538"/>
                </a:tc>
                <a:tc>
                  <a:txBody>
                    <a:bodyPr/>
                    <a:lstStyle/>
                    <a:p>
                      <a:pPr algn="ctr"/>
                      <a:r>
                        <a:rPr lang="en-US" sz="1200"/>
                        <a:t>7.17%</a:t>
                      </a:r>
                    </a:p>
                  </a:txBody>
                  <a:tcPr marL="70538" marR="70538"/>
                </a:tc>
                <a:extLst>
                  <a:ext uri="{0D108BD9-81ED-4DB2-BD59-A6C34878D82A}">
                    <a16:rowId xmlns:a16="http://schemas.microsoft.com/office/drawing/2014/main" val="10010"/>
                  </a:ext>
                </a:extLst>
              </a:tr>
              <a:tr h="267133">
                <a:tc>
                  <a:txBody>
                    <a:bodyPr/>
                    <a:lstStyle/>
                    <a:p>
                      <a:pPr algn="ctr"/>
                      <a:r>
                        <a:rPr lang="en-US" sz="1200"/>
                        <a:t>16</a:t>
                      </a:r>
                    </a:p>
                  </a:txBody>
                  <a:tcPr marL="70538" marR="70538"/>
                </a:tc>
                <a:tc>
                  <a:txBody>
                    <a:bodyPr/>
                    <a:lstStyle/>
                    <a:p>
                      <a:pPr algn="ctr"/>
                      <a:r>
                        <a:rPr lang="en-US" sz="1200"/>
                        <a:t>8.25%</a:t>
                      </a:r>
                    </a:p>
                  </a:txBody>
                  <a:tcPr marL="70538" marR="70538"/>
                </a:tc>
                <a:tc>
                  <a:txBody>
                    <a:bodyPr/>
                    <a:lstStyle/>
                    <a:p>
                      <a:pPr algn="ctr"/>
                      <a:r>
                        <a:rPr lang="en-US" sz="1200"/>
                        <a:t>8.24%</a:t>
                      </a:r>
                    </a:p>
                  </a:txBody>
                  <a:tcPr marL="70538" marR="70538"/>
                </a:tc>
                <a:tc>
                  <a:txBody>
                    <a:bodyPr/>
                    <a:lstStyle/>
                    <a:p>
                      <a:pPr algn="ctr"/>
                      <a:r>
                        <a:rPr lang="en-US" sz="1200"/>
                        <a:t>8.24%</a:t>
                      </a:r>
                    </a:p>
                  </a:txBody>
                  <a:tcPr marL="70538" marR="70538"/>
                </a:tc>
                <a:tc>
                  <a:txBody>
                    <a:bodyPr/>
                    <a:lstStyle/>
                    <a:p>
                      <a:pPr algn="ctr"/>
                      <a:r>
                        <a:rPr lang="en-US" sz="1200"/>
                        <a:t>8.24%</a:t>
                      </a:r>
                    </a:p>
                  </a:txBody>
                  <a:tcPr marL="70538" marR="70538"/>
                </a:tc>
                <a:tc>
                  <a:txBody>
                    <a:bodyPr/>
                    <a:lstStyle/>
                    <a:p>
                      <a:pPr algn="ctr"/>
                      <a:r>
                        <a:rPr lang="en-US" sz="1200"/>
                        <a:t>8.25%</a:t>
                      </a:r>
                    </a:p>
                  </a:txBody>
                  <a:tcPr marL="70538" marR="70538"/>
                </a:tc>
                <a:extLst>
                  <a:ext uri="{0D108BD9-81ED-4DB2-BD59-A6C34878D82A}">
                    <a16:rowId xmlns:a16="http://schemas.microsoft.com/office/drawing/2014/main" val="1134309598"/>
                  </a:ext>
                </a:extLst>
              </a:tr>
              <a:tr h="267133">
                <a:tc>
                  <a:txBody>
                    <a:bodyPr/>
                    <a:lstStyle/>
                    <a:p>
                      <a:pPr algn="ctr"/>
                      <a:r>
                        <a:rPr lang="en-US" sz="1200"/>
                        <a:t>17</a:t>
                      </a:r>
                    </a:p>
                  </a:txBody>
                  <a:tcPr marL="70538" marR="70538"/>
                </a:tc>
                <a:tc>
                  <a:txBody>
                    <a:bodyPr/>
                    <a:lstStyle/>
                    <a:p>
                      <a:pPr algn="ctr"/>
                      <a:r>
                        <a:rPr lang="en-US" sz="1200"/>
                        <a:t>9.33%</a:t>
                      </a:r>
                    </a:p>
                  </a:txBody>
                  <a:tcPr marL="70538" marR="70538"/>
                </a:tc>
                <a:tc>
                  <a:txBody>
                    <a:bodyPr/>
                    <a:lstStyle/>
                    <a:p>
                      <a:pPr algn="ctr"/>
                      <a:r>
                        <a:rPr lang="en-US" sz="1200"/>
                        <a:t>9.33%</a:t>
                      </a:r>
                    </a:p>
                  </a:txBody>
                  <a:tcPr marL="70538" marR="70538"/>
                </a:tc>
                <a:tc>
                  <a:txBody>
                    <a:bodyPr/>
                    <a:lstStyle/>
                    <a:p>
                      <a:pPr algn="ctr"/>
                      <a:r>
                        <a:rPr lang="en-US" sz="1200"/>
                        <a:t>9.33%</a:t>
                      </a:r>
                    </a:p>
                  </a:txBody>
                  <a:tcPr marL="70538" marR="70538"/>
                </a:tc>
                <a:tc>
                  <a:txBody>
                    <a:bodyPr/>
                    <a:lstStyle/>
                    <a:p>
                      <a:pPr algn="ctr"/>
                      <a:r>
                        <a:rPr lang="en-US" sz="1200"/>
                        <a:t>9.33%</a:t>
                      </a:r>
                    </a:p>
                  </a:txBody>
                  <a:tcPr marL="70538" marR="70538"/>
                </a:tc>
                <a:tc>
                  <a:txBody>
                    <a:bodyPr/>
                    <a:lstStyle/>
                    <a:p>
                      <a:pPr algn="ctr"/>
                      <a:r>
                        <a:rPr lang="en-US" sz="1200"/>
                        <a:t>9.33%</a:t>
                      </a:r>
                    </a:p>
                  </a:txBody>
                  <a:tcPr marL="70538" marR="70538"/>
                </a:tc>
                <a:extLst>
                  <a:ext uri="{0D108BD9-81ED-4DB2-BD59-A6C34878D82A}">
                    <a16:rowId xmlns:a16="http://schemas.microsoft.com/office/drawing/2014/main" val="3296254566"/>
                  </a:ext>
                </a:extLst>
              </a:tr>
              <a:tr h="313004">
                <a:tc>
                  <a:txBody>
                    <a:bodyPr/>
                    <a:lstStyle/>
                    <a:p>
                      <a:pPr algn="ctr"/>
                      <a:r>
                        <a:rPr lang="en-US" sz="1200"/>
                        <a:t>18</a:t>
                      </a:r>
                    </a:p>
                  </a:txBody>
                  <a:tcPr marL="70538" marR="70538"/>
                </a:tc>
                <a:tc>
                  <a:txBody>
                    <a:bodyPr/>
                    <a:lstStyle/>
                    <a:p>
                      <a:r>
                        <a:rPr lang="en-US" sz="1200"/>
                        <a:t>     8.26%</a:t>
                      </a:r>
                    </a:p>
                  </a:txBody>
                  <a:tcPr marL="70538" marR="70538"/>
                </a:tc>
                <a:tc>
                  <a:txBody>
                    <a:bodyPr/>
                    <a:lstStyle/>
                    <a:p>
                      <a:pPr algn="ctr"/>
                      <a:r>
                        <a:rPr lang="en-US" sz="1200"/>
                        <a:t> 8.26%</a:t>
                      </a:r>
                    </a:p>
                  </a:txBody>
                  <a:tcPr marL="70538" marR="70538"/>
                </a:tc>
                <a:tc>
                  <a:txBody>
                    <a:bodyPr/>
                    <a:lstStyle/>
                    <a:p>
                      <a:pPr algn="ctr"/>
                      <a:r>
                        <a:rPr lang="en-US" sz="1200"/>
                        <a:t> 8.25%</a:t>
                      </a:r>
                    </a:p>
                  </a:txBody>
                  <a:tcPr marL="70538" marR="70538"/>
                </a:tc>
                <a:tc>
                  <a:txBody>
                    <a:bodyPr/>
                    <a:lstStyle/>
                    <a:p>
                      <a:pPr algn="ctr"/>
                      <a:r>
                        <a:rPr lang="en-US" sz="1200"/>
                        <a:t> 8.25%</a:t>
                      </a:r>
                    </a:p>
                  </a:txBody>
                  <a:tcPr marL="70538" marR="70538"/>
                </a:tc>
                <a:tc>
                  <a:txBody>
                    <a:bodyPr/>
                    <a:lstStyle/>
                    <a:p>
                      <a:pPr algn="ctr"/>
                      <a:r>
                        <a:rPr lang="en-US" sz="1200"/>
                        <a:t> 8.26%</a:t>
                      </a:r>
                    </a:p>
                  </a:txBody>
                  <a:tcPr marL="70538" marR="70538"/>
                </a:tc>
                <a:extLst>
                  <a:ext uri="{0D108BD9-81ED-4DB2-BD59-A6C34878D82A}">
                    <a16:rowId xmlns:a16="http://schemas.microsoft.com/office/drawing/2014/main" val="3700725297"/>
                  </a:ext>
                </a:extLst>
              </a:tr>
              <a:tr h="267133">
                <a:tc>
                  <a:txBody>
                    <a:bodyPr/>
                    <a:lstStyle/>
                    <a:p>
                      <a:pPr algn="ctr"/>
                      <a:r>
                        <a:rPr lang="en-US" sz="1200"/>
                        <a:t>19</a:t>
                      </a:r>
                    </a:p>
                  </a:txBody>
                  <a:tcPr marL="70538" marR="70538"/>
                </a:tc>
                <a:tc>
                  <a:txBody>
                    <a:bodyPr/>
                    <a:lstStyle/>
                    <a:p>
                      <a:r>
                        <a:rPr lang="en-US" sz="1200"/>
                        <a:t>     9.34%</a:t>
                      </a:r>
                    </a:p>
                  </a:txBody>
                  <a:tcPr marL="70538" marR="70538"/>
                </a:tc>
                <a:tc>
                  <a:txBody>
                    <a:bodyPr/>
                    <a:lstStyle/>
                    <a:p>
                      <a:pPr algn="ctr"/>
                      <a:r>
                        <a:rPr lang="en-US" sz="1200"/>
                        <a:t> 9.34%</a:t>
                      </a:r>
                    </a:p>
                  </a:txBody>
                  <a:tcPr marL="70538" marR="70538"/>
                </a:tc>
                <a:tc>
                  <a:txBody>
                    <a:bodyPr/>
                    <a:lstStyle/>
                    <a:p>
                      <a:pPr algn="ctr"/>
                      <a:r>
                        <a:rPr lang="en-US" sz="1200"/>
                        <a:t>9.34%</a:t>
                      </a:r>
                    </a:p>
                  </a:txBody>
                  <a:tcPr marL="70538" marR="70538"/>
                </a:tc>
                <a:tc>
                  <a:txBody>
                    <a:bodyPr/>
                    <a:lstStyle/>
                    <a:p>
                      <a:pPr algn="ctr"/>
                      <a:r>
                        <a:rPr lang="en-US" sz="1200"/>
                        <a:t>9.34%</a:t>
                      </a:r>
                    </a:p>
                  </a:txBody>
                  <a:tcPr marL="70538" marR="70538"/>
                </a:tc>
                <a:tc>
                  <a:txBody>
                    <a:bodyPr/>
                    <a:lstStyle/>
                    <a:p>
                      <a:pPr algn="ctr"/>
                      <a:r>
                        <a:rPr lang="en-US" sz="1200"/>
                        <a:t>9.34%</a:t>
                      </a:r>
                    </a:p>
                  </a:txBody>
                  <a:tcPr marL="70538" marR="70538"/>
                </a:tc>
                <a:extLst>
                  <a:ext uri="{0D108BD9-81ED-4DB2-BD59-A6C34878D82A}">
                    <a16:rowId xmlns:a16="http://schemas.microsoft.com/office/drawing/2014/main" val="1929130163"/>
                  </a:ext>
                </a:extLst>
              </a:tr>
              <a:tr h="267133">
                <a:tc>
                  <a:txBody>
                    <a:bodyPr/>
                    <a:lstStyle/>
                    <a:p>
                      <a:pPr algn="ctr"/>
                      <a:r>
                        <a:rPr lang="en-US" sz="1200"/>
                        <a:t>20</a:t>
                      </a:r>
                    </a:p>
                  </a:txBody>
                  <a:tcPr marL="70538" marR="70538"/>
                </a:tc>
                <a:tc>
                  <a:txBody>
                    <a:bodyPr/>
                    <a:lstStyle/>
                    <a:p>
                      <a:pPr algn="ctr"/>
                      <a:r>
                        <a:rPr lang="en-US" sz="1200"/>
                        <a:t>10.43%</a:t>
                      </a:r>
                    </a:p>
                  </a:txBody>
                  <a:tcPr marL="70538" marR="70538"/>
                </a:tc>
                <a:tc>
                  <a:txBody>
                    <a:bodyPr/>
                    <a:lstStyle/>
                    <a:p>
                      <a:pPr algn="ctr"/>
                      <a:r>
                        <a:rPr lang="en-US" sz="1200"/>
                        <a:t>10.43%</a:t>
                      </a:r>
                    </a:p>
                  </a:txBody>
                  <a:tcPr marL="70538" marR="70538"/>
                </a:tc>
                <a:tc>
                  <a:txBody>
                    <a:bodyPr/>
                    <a:lstStyle/>
                    <a:p>
                      <a:pPr algn="ctr"/>
                      <a:r>
                        <a:rPr lang="en-US" sz="1200"/>
                        <a:t>10.43%</a:t>
                      </a:r>
                    </a:p>
                  </a:txBody>
                  <a:tcPr marL="70538" marR="70538"/>
                </a:tc>
                <a:tc>
                  <a:txBody>
                    <a:bodyPr/>
                    <a:lstStyle/>
                    <a:p>
                      <a:pPr algn="ctr"/>
                      <a:r>
                        <a:rPr lang="en-US" sz="1200"/>
                        <a:t>10.43%</a:t>
                      </a:r>
                    </a:p>
                  </a:txBody>
                  <a:tcPr marL="70538" marR="70538"/>
                </a:tc>
                <a:tc>
                  <a:txBody>
                    <a:bodyPr/>
                    <a:lstStyle/>
                    <a:p>
                      <a:pPr algn="ctr"/>
                      <a:r>
                        <a:rPr lang="en-US" sz="1200" dirty="0"/>
                        <a:t>10.43%</a:t>
                      </a:r>
                    </a:p>
                  </a:txBody>
                  <a:tcPr marL="70538" marR="70538"/>
                </a:tc>
                <a:extLst>
                  <a:ext uri="{0D108BD9-81ED-4DB2-BD59-A6C34878D82A}">
                    <a16:rowId xmlns:a16="http://schemas.microsoft.com/office/drawing/2014/main" val="287901727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239001" cy="1320800"/>
          </a:xfrm>
        </p:spPr>
        <p:txBody>
          <a:bodyPr>
            <a:normAutofit/>
          </a:bodyPr>
          <a:lstStyle/>
          <a:p>
            <a:r>
              <a:rPr lang="en-US" sz="3200"/>
              <a:t>% SALARY CHANGE FROM 2022-2023</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58187565"/>
              </p:ext>
            </p:extLst>
          </p:nvPr>
        </p:nvGraphicFramePr>
        <p:xfrm>
          <a:off x="381000" y="1447800"/>
          <a:ext cx="8458199" cy="5334001"/>
        </p:xfrm>
        <a:graphic>
          <a:graphicData uri="http://schemas.openxmlformats.org/drawingml/2006/table">
            <a:tbl>
              <a:tblPr firstRow="1" bandRow="1">
                <a:tableStyleId>{5C22544A-7EE6-4342-B048-85BDC9FD1C3A}</a:tableStyleId>
              </a:tblPr>
              <a:tblGrid>
                <a:gridCol w="1067539">
                  <a:extLst>
                    <a:ext uri="{9D8B030D-6E8A-4147-A177-3AD203B41FA5}">
                      <a16:colId xmlns:a16="http://schemas.microsoft.com/office/drawing/2014/main" val="20000"/>
                    </a:ext>
                  </a:extLst>
                </a:gridCol>
                <a:gridCol w="1067539">
                  <a:extLst>
                    <a:ext uri="{9D8B030D-6E8A-4147-A177-3AD203B41FA5}">
                      <a16:colId xmlns:a16="http://schemas.microsoft.com/office/drawing/2014/main" val="20001"/>
                    </a:ext>
                  </a:extLst>
                </a:gridCol>
                <a:gridCol w="1457783">
                  <a:extLst>
                    <a:ext uri="{9D8B030D-6E8A-4147-A177-3AD203B41FA5}">
                      <a16:colId xmlns:a16="http://schemas.microsoft.com/office/drawing/2014/main" val="20002"/>
                    </a:ext>
                  </a:extLst>
                </a:gridCol>
                <a:gridCol w="1272473">
                  <a:extLst>
                    <a:ext uri="{9D8B030D-6E8A-4147-A177-3AD203B41FA5}">
                      <a16:colId xmlns:a16="http://schemas.microsoft.com/office/drawing/2014/main" val="20003"/>
                    </a:ext>
                  </a:extLst>
                </a:gridCol>
                <a:gridCol w="1497028">
                  <a:extLst>
                    <a:ext uri="{9D8B030D-6E8A-4147-A177-3AD203B41FA5}">
                      <a16:colId xmlns:a16="http://schemas.microsoft.com/office/drawing/2014/main" val="20004"/>
                    </a:ext>
                  </a:extLst>
                </a:gridCol>
                <a:gridCol w="2095837">
                  <a:extLst>
                    <a:ext uri="{9D8B030D-6E8A-4147-A177-3AD203B41FA5}">
                      <a16:colId xmlns:a16="http://schemas.microsoft.com/office/drawing/2014/main" val="20005"/>
                    </a:ext>
                  </a:extLst>
                </a:gridCol>
              </a:tblGrid>
              <a:tr h="709862">
                <a:tc>
                  <a:txBody>
                    <a:bodyPr/>
                    <a:lstStyle/>
                    <a:p>
                      <a:r>
                        <a:rPr lang="en-US"/>
                        <a:t>YRS</a:t>
                      </a:r>
                      <a:r>
                        <a:rPr lang="en-US" baseline="0"/>
                        <a:t> EXP</a:t>
                      </a:r>
                      <a:endParaRPr lang="en-US"/>
                    </a:p>
                  </a:txBody>
                  <a:tcPr marL="70538" marR="70538"/>
                </a:tc>
                <a:tc>
                  <a:txBody>
                    <a:bodyPr/>
                    <a:lstStyle/>
                    <a:p>
                      <a:r>
                        <a:rPr lang="en-US"/>
                        <a:t>BS</a:t>
                      </a:r>
                    </a:p>
                  </a:txBody>
                  <a:tcPr marL="70538" marR="70538"/>
                </a:tc>
                <a:tc>
                  <a:txBody>
                    <a:bodyPr/>
                    <a:lstStyle/>
                    <a:p>
                      <a:r>
                        <a:rPr lang="en-US"/>
                        <a:t>MS</a:t>
                      </a:r>
                    </a:p>
                  </a:txBody>
                  <a:tcPr marL="70538" marR="70538"/>
                </a:tc>
                <a:tc>
                  <a:txBody>
                    <a:bodyPr/>
                    <a:lstStyle/>
                    <a:p>
                      <a:r>
                        <a:rPr lang="en-US"/>
                        <a:t>ED</a:t>
                      </a:r>
                    </a:p>
                  </a:txBody>
                  <a:tcPr marL="70538" marR="70538"/>
                </a:tc>
                <a:tc>
                  <a:txBody>
                    <a:bodyPr/>
                    <a:lstStyle/>
                    <a:p>
                      <a:r>
                        <a:rPr lang="en-US"/>
                        <a:t>DO</a:t>
                      </a:r>
                    </a:p>
                  </a:txBody>
                  <a:tcPr marL="70538" marR="70538"/>
                </a:tc>
                <a:tc>
                  <a:txBody>
                    <a:bodyPr/>
                    <a:lstStyle/>
                    <a:p>
                      <a:r>
                        <a:rPr lang="en-US"/>
                        <a:t>ND</a:t>
                      </a:r>
                    </a:p>
                  </a:txBody>
                  <a:tcPr marL="70538" marR="70538"/>
                </a:tc>
                <a:extLst>
                  <a:ext uri="{0D108BD9-81ED-4DB2-BD59-A6C34878D82A}">
                    <a16:rowId xmlns:a16="http://schemas.microsoft.com/office/drawing/2014/main" val="10000"/>
                  </a:ext>
                </a:extLst>
              </a:tr>
              <a:tr h="286609">
                <a:tc>
                  <a:txBody>
                    <a:bodyPr/>
                    <a:lstStyle/>
                    <a:p>
                      <a:pPr algn="ctr"/>
                      <a:r>
                        <a:rPr lang="en-US" sz="1200"/>
                        <a:t>21</a:t>
                      </a:r>
                    </a:p>
                  </a:txBody>
                  <a:tcPr marL="70538" marR="70538"/>
                </a:tc>
                <a:tc>
                  <a:txBody>
                    <a:bodyPr/>
                    <a:lstStyle/>
                    <a:p>
                      <a:pPr algn="ctr"/>
                      <a:r>
                        <a:rPr lang="en-US" sz="1200"/>
                        <a:t> 9.35%</a:t>
                      </a:r>
                    </a:p>
                  </a:txBody>
                  <a:tcPr marL="70538" marR="70538"/>
                </a:tc>
                <a:tc>
                  <a:txBody>
                    <a:bodyPr/>
                    <a:lstStyle/>
                    <a:p>
                      <a:pPr algn="ctr"/>
                      <a:r>
                        <a:rPr lang="en-US" sz="1200"/>
                        <a:t> 9.35%</a:t>
                      </a:r>
                    </a:p>
                  </a:txBody>
                  <a:tcPr marL="70538" marR="70538"/>
                </a:tc>
                <a:tc>
                  <a:txBody>
                    <a:bodyPr/>
                    <a:lstStyle/>
                    <a:p>
                      <a:pPr algn="ctr"/>
                      <a:r>
                        <a:rPr lang="en-US" sz="1200"/>
                        <a:t> 9.35%</a:t>
                      </a:r>
                    </a:p>
                  </a:txBody>
                  <a:tcPr marL="70538" marR="70538"/>
                </a:tc>
                <a:tc>
                  <a:txBody>
                    <a:bodyPr/>
                    <a:lstStyle/>
                    <a:p>
                      <a:pPr algn="ctr"/>
                      <a:r>
                        <a:rPr lang="en-US" sz="1200"/>
                        <a:t>  9.35%</a:t>
                      </a:r>
                    </a:p>
                  </a:txBody>
                  <a:tcPr marL="70538" marR="70538"/>
                </a:tc>
                <a:tc>
                  <a:txBody>
                    <a:bodyPr/>
                    <a:lstStyle/>
                    <a:p>
                      <a:pPr algn="ctr"/>
                      <a:r>
                        <a:rPr lang="en-US" sz="1200"/>
                        <a:t>  9.35%</a:t>
                      </a:r>
                    </a:p>
                  </a:txBody>
                  <a:tcPr marL="70538" marR="70538"/>
                </a:tc>
                <a:extLst>
                  <a:ext uri="{0D108BD9-81ED-4DB2-BD59-A6C34878D82A}">
                    <a16:rowId xmlns:a16="http://schemas.microsoft.com/office/drawing/2014/main" val="10001"/>
                  </a:ext>
                </a:extLst>
              </a:tr>
              <a:tr h="286609">
                <a:tc>
                  <a:txBody>
                    <a:bodyPr/>
                    <a:lstStyle/>
                    <a:p>
                      <a:pPr algn="ctr"/>
                      <a:r>
                        <a:rPr lang="en-US" sz="1200"/>
                        <a:t>22</a:t>
                      </a:r>
                    </a:p>
                  </a:txBody>
                  <a:tcPr marL="70538" marR="70538"/>
                </a:tc>
                <a:tc>
                  <a:txBody>
                    <a:bodyPr/>
                    <a:lstStyle/>
                    <a:p>
                      <a:pPr algn="ctr"/>
                      <a:r>
                        <a:rPr lang="en-US" sz="1200"/>
                        <a:t>10.44%</a:t>
                      </a:r>
                    </a:p>
                  </a:txBody>
                  <a:tcPr marL="70538" marR="70538"/>
                </a:tc>
                <a:tc>
                  <a:txBody>
                    <a:bodyPr/>
                    <a:lstStyle/>
                    <a:p>
                      <a:pPr algn="ctr"/>
                      <a:r>
                        <a:rPr lang="en-US" sz="1200"/>
                        <a:t>10.44%</a:t>
                      </a:r>
                    </a:p>
                  </a:txBody>
                  <a:tcPr marL="70538" marR="70538"/>
                </a:tc>
                <a:tc>
                  <a:txBody>
                    <a:bodyPr/>
                    <a:lstStyle/>
                    <a:p>
                      <a:pPr algn="ctr"/>
                      <a:r>
                        <a:rPr lang="en-US" sz="1200"/>
                        <a:t>10.44%</a:t>
                      </a:r>
                    </a:p>
                  </a:txBody>
                  <a:tcPr marL="70538" marR="70538"/>
                </a:tc>
                <a:tc>
                  <a:txBody>
                    <a:bodyPr/>
                    <a:lstStyle/>
                    <a:p>
                      <a:pPr algn="ctr"/>
                      <a:r>
                        <a:rPr lang="en-US" sz="1200"/>
                        <a:t>10.44%</a:t>
                      </a:r>
                    </a:p>
                  </a:txBody>
                  <a:tcPr marL="70538" marR="70538"/>
                </a:tc>
                <a:tc>
                  <a:txBody>
                    <a:bodyPr/>
                    <a:lstStyle/>
                    <a:p>
                      <a:pPr algn="ctr"/>
                      <a:r>
                        <a:rPr lang="en-US" sz="1200"/>
                        <a:t>10.44%</a:t>
                      </a:r>
                    </a:p>
                  </a:txBody>
                  <a:tcPr marL="70538" marR="70538"/>
                </a:tc>
                <a:extLst>
                  <a:ext uri="{0D108BD9-81ED-4DB2-BD59-A6C34878D82A}">
                    <a16:rowId xmlns:a16="http://schemas.microsoft.com/office/drawing/2014/main" val="10002"/>
                  </a:ext>
                </a:extLst>
              </a:tr>
              <a:tr h="286609">
                <a:tc>
                  <a:txBody>
                    <a:bodyPr/>
                    <a:lstStyle/>
                    <a:p>
                      <a:pPr algn="ctr"/>
                      <a:r>
                        <a:rPr lang="en-US" sz="1200"/>
                        <a:t>23</a:t>
                      </a:r>
                    </a:p>
                  </a:txBody>
                  <a:tcPr marL="70538" marR="70538"/>
                </a:tc>
                <a:tc>
                  <a:txBody>
                    <a:bodyPr/>
                    <a:lstStyle/>
                    <a:p>
                      <a:pPr algn="ctr"/>
                      <a:r>
                        <a:rPr lang="en-US" sz="1200"/>
                        <a:t>11.55%</a:t>
                      </a:r>
                    </a:p>
                  </a:txBody>
                  <a:tcPr marL="70538" marR="70538"/>
                </a:tc>
                <a:tc>
                  <a:txBody>
                    <a:bodyPr/>
                    <a:lstStyle/>
                    <a:p>
                      <a:pPr algn="ctr"/>
                      <a:r>
                        <a:rPr lang="en-US" sz="1200"/>
                        <a:t>11.54%</a:t>
                      </a:r>
                    </a:p>
                  </a:txBody>
                  <a:tcPr marL="70538" marR="70538"/>
                </a:tc>
                <a:tc>
                  <a:txBody>
                    <a:bodyPr/>
                    <a:lstStyle/>
                    <a:p>
                      <a:pPr algn="ctr"/>
                      <a:r>
                        <a:rPr lang="en-US" sz="1200"/>
                        <a:t>11.54%</a:t>
                      </a:r>
                    </a:p>
                  </a:txBody>
                  <a:tcPr marL="70538" marR="70538"/>
                </a:tc>
                <a:tc>
                  <a:txBody>
                    <a:bodyPr/>
                    <a:lstStyle/>
                    <a:p>
                      <a:pPr algn="ctr"/>
                      <a:r>
                        <a:rPr lang="en-US" sz="1200"/>
                        <a:t>11.54%</a:t>
                      </a:r>
                    </a:p>
                  </a:txBody>
                  <a:tcPr marL="70538" marR="70538"/>
                </a:tc>
                <a:tc>
                  <a:txBody>
                    <a:bodyPr/>
                    <a:lstStyle/>
                    <a:p>
                      <a:pPr algn="ctr"/>
                      <a:r>
                        <a:rPr lang="en-US" sz="1200"/>
                        <a:t>11.55%</a:t>
                      </a:r>
                    </a:p>
                  </a:txBody>
                  <a:tcPr marL="70538" marR="70538"/>
                </a:tc>
                <a:extLst>
                  <a:ext uri="{0D108BD9-81ED-4DB2-BD59-A6C34878D82A}">
                    <a16:rowId xmlns:a16="http://schemas.microsoft.com/office/drawing/2014/main" val="10003"/>
                  </a:ext>
                </a:extLst>
              </a:tr>
              <a:tr h="286609">
                <a:tc>
                  <a:txBody>
                    <a:bodyPr/>
                    <a:lstStyle/>
                    <a:p>
                      <a:pPr algn="ctr"/>
                      <a:r>
                        <a:rPr lang="en-US" sz="1200"/>
                        <a:t>24</a:t>
                      </a:r>
                    </a:p>
                  </a:txBody>
                  <a:tcPr marL="70538" marR="70538"/>
                </a:tc>
                <a:tc>
                  <a:txBody>
                    <a:bodyPr/>
                    <a:lstStyle/>
                    <a:p>
                      <a:pPr algn="ctr"/>
                      <a:r>
                        <a:rPr lang="en-US" sz="1200"/>
                        <a:t>10.45%</a:t>
                      </a:r>
                    </a:p>
                  </a:txBody>
                  <a:tcPr marL="70538" marR="70538"/>
                </a:tc>
                <a:tc>
                  <a:txBody>
                    <a:bodyPr/>
                    <a:lstStyle/>
                    <a:p>
                      <a:pPr algn="ctr"/>
                      <a:r>
                        <a:rPr lang="en-US" sz="1200"/>
                        <a:t>10.45%</a:t>
                      </a:r>
                    </a:p>
                  </a:txBody>
                  <a:tcPr marL="70538" marR="70538"/>
                </a:tc>
                <a:tc>
                  <a:txBody>
                    <a:bodyPr/>
                    <a:lstStyle/>
                    <a:p>
                      <a:pPr algn="ctr"/>
                      <a:r>
                        <a:rPr lang="en-US" sz="1200"/>
                        <a:t>10.45%</a:t>
                      </a:r>
                    </a:p>
                  </a:txBody>
                  <a:tcPr marL="70538" marR="70538"/>
                </a:tc>
                <a:tc>
                  <a:txBody>
                    <a:bodyPr/>
                    <a:lstStyle/>
                    <a:p>
                      <a:pPr algn="ctr"/>
                      <a:r>
                        <a:rPr lang="en-US" sz="1200"/>
                        <a:t>10.45%</a:t>
                      </a:r>
                    </a:p>
                  </a:txBody>
                  <a:tcPr marL="70538" marR="70538"/>
                </a:tc>
                <a:tc>
                  <a:txBody>
                    <a:bodyPr/>
                    <a:lstStyle/>
                    <a:p>
                      <a:pPr algn="ctr"/>
                      <a:r>
                        <a:rPr lang="en-US" sz="1200"/>
                        <a:t>10.45%</a:t>
                      </a:r>
                    </a:p>
                  </a:txBody>
                  <a:tcPr marL="70538" marR="70538"/>
                </a:tc>
                <a:extLst>
                  <a:ext uri="{0D108BD9-81ED-4DB2-BD59-A6C34878D82A}">
                    <a16:rowId xmlns:a16="http://schemas.microsoft.com/office/drawing/2014/main" val="10004"/>
                  </a:ext>
                </a:extLst>
              </a:tr>
              <a:tr h="286609">
                <a:tc>
                  <a:txBody>
                    <a:bodyPr/>
                    <a:lstStyle/>
                    <a:p>
                      <a:pPr algn="ctr"/>
                      <a:r>
                        <a:rPr lang="en-US" sz="1200"/>
                        <a:t>25</a:t>
                      </a:r>
                    </a:p>
                  </a:txBody>
                  <a:tcPr marL="70538" marR="70538"/>
                </a:tc>
                <a:tc>
                  <a:txBody>
                    <a:bodyPr/>
                    <a:lstStyle/>
                    <a:p>
                      <a:pPr algn="ctr"/>
                      <a:r>
                        <a:rPr lang="en-US" sz="1200"/>
                        <a:t>11.56%</a:t>
                      </a:r>
                    </a:p>
                  </a:txBody>
                  <a:tcPr marL="70538" marR="70538"/>
                </a:tc>
                <a:tc>
                  <a:txBody>
                    <a:bodyPr/>
                    <a:lstStyle/>
                    <a:p>
                      <a:pPr algn="ctr"/>
                      <a:r>
                        <a:rPr lang="en-US" sz="1200"/>
                        <a:t>11.56%</a:t>
                      </a:r>
                    </a:p>
                  </a:txBody>
                  <a:tcPr marL="70538" marR="70538"/>
                </a:tc>
                <a:tc>
                  <a:txBody>
                    <a:bodyPr/>
                    <a:lstStyle/>
                    <a:p>
                      <a:pPr algn="ctr"/>
                      <a:r>
                        <a:rPr lang="en-US" sz="1200"/>
                        <a:t>11.56%</a:t>
                      </a:r>
                    </a:p>
                  </a:txBody>
                  <a:tcPr marL="70538" marR="70538"/>
                </a:tc>
                <a:tc>
                  <a:txBody>
                    <a:bodyPr/>
                    <a:lstStyle/>
                    <a:p>
                      <a:pPr algn="ctr"/>
                      <a:r>
                        <a:rPr lang="en-US" sz="1200"/>
                        <a:t>11.56%</a:t>
                      </a:r>
                    </a:p>
                  </a:txBody>
                  <a:tcPr marL="70538" marR="70538"/>
                </a:tc>
                <a:tc>
                  <a:txBody>
                    <a:bodyPr/>
                    <a:lstStyle/>
                    <a:p>
                      <a:pPr algn="ctr"/>
                      <a:r>
                        <a:rPr lang="en-US" sz="1200"/>
                        <a:t>11.56%</a:t>
                      </a:r>
                    </a:p>
                  </a:txBody>
                  <a:tcPr marL="70538" marR="70538"/>
                </a:tc>
                <a:extLst>
                  <a:ext uri="{0D108BD9-81ED-4DB2-BD59-A6C34878D82A}">
                    <a16:rowId xmlns:a16="http://schemas.microsoft.com/office/drawing/2014/main" val="10005"/>
                  </a:ext>
                </a:extLst>
              </a:tr>
              <a:tr h="286609">
                <a:tc>
                  <a:txBody>
                    <a:bodyPr/>
                    <a:lstStyle/>
                    <a:p>
                      <a:pPr algn="ctr"/>
                      <a:r>
                        <a:rPr lang="en-US" sz="1200"/>
                        <a:t>26</a:t>
                      </a:r>
                    </a:p>
                  </a:txBody>
                  <a:tcPr marL="70538" marR="70538"/>
                </a:tc>
                <a:tc>
                  <a:txBody>
                    <a:bodyPr/>
                    <a:lstStyle/>
                    <a:p>
                      <a:pPr algn="ctr"/>
                      <a:r>
                        <a:rPr lang="en-US" sz="1200"/>
                        <a:t>12.67%</a:t>
                      </a:r>
                    </a:p>
                  </a:txBody>
                  <a:tcPr marL="70538" marR="70538"/>
                </a:tc>
                <a:tc>
                  <a:txBody>
                    <a:bodyPr/>
                    <a:lstStyle/>
                    <a:p>
                      <a:pPr algn="ctr"/>
                      <a:r>
                        <a:rPr lang="en-US" sz="1200"/>
                        <a:t>12.67%</a:t>
                      </a:r>
                    </a:p>
                  </a:txBody>
                  <a:tcPr marL="70538" marR="70538"/>
                </a:tc>
                <a:tc>
                  <a:txBody>
                    <a:bodyPr/>
                    <a:lstStyle/>
                    <a:p>
                      <a:pPr algn="ctr"/>
                      <a:r>
                        <a:rPr lang="en-US" sz="1200"/>
                        <a:t>12.67%</a:t>
                      </a:r>
                    </a:p>
                  </a:txBody>
                  <a:tcPr marL="70538" marR="70538"/>
                </a:tc>
                <a:tc>
                  <a:txBody>
                    <a:bodyPr/>
                    <a:lstStyle/>
                    <a:p>
                      <a:pPr algn="ctr"/>
                      <a:r>
                        <a:rPr lang="en-US" sz="1200"/>
                        <a:t>12.67%</a:t>
                      </a:r>
                    </a:p>
                  </a:txBody>
                  <a:tcPr marL="70538" marR="70538"/>
                </a:tc>
                <a:tc>
                  <a:txBody>
                    <a:bodyPr/>
                    <a:lstStyle/>
                    <a:p>
                      <a:pPr algn="ctr"/>
                      <a:r>
                        <a:rPr lang="en-US" sz="1200"/>
                        <a:t>12.67%</a:t>
                      </a:r>
                    </a:p>
                  </a:txBody>
                  <a:tcPr marL="70538" marR="70538"/>
                </a:tc>
                <a:extLst>
                  <a:ext uri="{0D108BD9-81ED-4DB2-BD59-A6C34878D82A}">
                    <a16:rowId xmlns:a16="http://schemas.microsoft.com/office/drawing/2014/main" val="10006"/>
                  </a:ext>
                </a:extLst>
              </a:tr>
              <a:tr h="286609">
                <a:tc>
                  <a:txBody>
                    <a:bodyPr/>
                    <a:lstStyle/>
                    <a:p>
                      <a:pPr algn="ctr"/>
                      <a:r>
                        <a:rPr lang="en-US" sz="1200"/>
                        <a:t>27</a:t>
                      </a:r>
                    </a:p>
                  </a:txBody>
                  <a:tcPr marL="70538" marR="70538"/>
                </a:tc>
                <a:tc>
                  <a:txBody>
                    <a:bodyPr/>
                    <a:lstStyle/>
                    <a:p>
                      <a:pPr algn="ctr"/>
                      <a:r>
                        <a:rPr lang="en-US" sz="1200"/>
                        <a:t>11.57%</a:t>
                      </a:r>
                    </a:p>
                  </a:txBody>
                  <a:tcPr marL="70538" marR="70538"/>
                </a:tc>
                <a:tc>
                  <a:txBody>
                    <a:bodyPr/>
                    <a:lstStyle/>
                    <a:p>
                      <a:pPr algn="ctr"/>
                      <a:r>
                        <a:rPr lang="en-US" sz="1200"/>
                        <a:t>11.57%</a:t>
                      </a:r>
                    </a:p>
                  </a:txBody>
                  <a:tcPr marL="70538" marR="70538"/>
                </a:tc>
                <a:tc>
                  <a:txBody>
                    <a:bodyPr/>
                    <a:lstStyle/>
                    <a:p>
                      <a:pPr algn="ctr"/>
                      <a:r>
                        <a:rPr lang="en-US" sz="1200"/>
                        <a:t>11.57%</a:t>
                      </a:r>
                    </a:p>
                  </a:txBody>
                  <a:tcPr marL="70538" marR="70538"/>
                </a:tc>
                <a:tc>
                  <a:txBody>
                    <a:bodyPr/>
                    <a:lstStyle/>
                    <a:p>
                      <a:pPr algn="ctr"/>
                      <a:r>
                        <a:rPr lang="en-US" sz="1200"/>
                        <a:t>11.57%</a:t>
                      </a:r>
                    </a:p>
                  </a:txBody>
                  <a:tcPr marL="70538" marR="70538"/>
                </a:tc>
                <a:tc>
                  <a:txBody>
                    <a:bodyPr/>
                    <a:lstStyle/>
                    <a:p>
                      <a:pPr algn="ctr"/>
                      <a:r>
                        <a:rPr lang="en-US" sz="1200"/>
                        <a:t>11.57%</a:t>
                      </a:r>
                    </a:p>
                  </a:txBody>
                  <a:tcPr marL="70538" marR="70538"/>
                </a:tc>
                <a:extLst>
                  <a:ext uri="{0D108BD9-81ED-4DB2-BD59-A6C34878D82A}">
                    <a16:rowId xmlns:a16="http://schemas.microsoft.com/office/drawing/2014/main" val="10007"/>
                  </a:ext>
                </a:extLst>
              </a:tr>
              <a:tr h="286609">
                <a:tc>
                  <a:txBody>
                    <a:bodyPr/>
                    <a:lstStyle/>
                    <a:p>
                      <a:pPr algn="ctr"/>
                      <a:r>
                        <a:rPr lang="en-US" sz="1200"/>
                        <a:t>28</a:t>
                      </a:r>
                    </a:p>
                  </a:txBody>
                  <a:tcPr marL="70538" marR="70538"/>
                </a:tc>
                <a:tc>
                  <a:txBody>
                    <a:bodyPr/>
                    <a:lstStyle/>
                    <a:p>
                      <a:pPr algn="ctr"/>
                      <a:r>
                        <a:rPr lang="en-US" sz="1200"/>
                        <a:t>12.68%</a:t>
                      </a:r>
                    </a:p>
                  </a:txBody>
                  <a:tcPr marL="70538" marR="70538"/>
                </a:tc>
                <a:tc>
                  <a:txBody>
                    <a:bodyPr/>
                    <a:lstStyle/>
                    <a:p>
                      <a:pPr algn="ctr"/>
                      <a:r>
                        <a:rPr lang="en-US" sz="1200"/>
                        <a:t>12.68%</a:t>
                      </a:r>
                    </a:p>
                  </a:txBody>
                  <a:tcPr marL="70538" marR="70538"/>
                </a:tc>
                <a:tc>
                  <a:txBody>
                    <a:bodyPr/>
                    <a:lstStyle/>
                    <a:p>
                      <a:pPr algn="ctr"/>
                      <a:r>
                        <a:rPr lang="en-US" sz="1200"/>
                        <a:t>12.68%</a:t>
                      </a:r>
                    </a:p>
                  </a:txBody>
                  <a:tcPr marL="70538" marR="70538"/>
                </a:tc>
                <a:tc>
                  <a:txBody>
                    <a:bodyPr/>
                    <a:lstStyle/>
                    <a:p>
                      <a:pPr algn="ctr"/>
                      <a:r>
                        <a:rPr lang="en-US" sz="1200"/>
                        <a:t>12.68%</a:t>
                      </a:r>
                    </a:p>
                  </a:txBody>
                  <a:tcPr marL="70538" marR="70538"/>
                </a:tc>
                <a:tc>
                  <a:txBody>
                    <a:bodyPr/>
                    <a:lstStyle/>
                    <a:p>
                      <a:pPr algn="ctr"/>
                      <a:r>
                        <a:rPr lang="en-US" sz="1200"/>
                        <a:t>12.68%</a:t>
                      </a:r>
                    </a:p>
                  </a:txBody>
                  <a:tcPr marL="70538" marR="70538"/>
                </a:tc>
                <a:extLst>
                  <a:ext uri="{0D108BD9-81ED-4DB2-BD59-A6C34878D82A}">
                    <a16:rowId xmlns:a16="http://schemas.microsoft.com/office/drawing/2014/main" val="10008"/>
                  </a:ext>
                </a:extLst>
              </a:tr>
              <a:tr h="286609">
                <a:tc>
                  <a:txBody>
                    <a:bodyPr/>
                    <a:lstStyle/>
                    <a:p>
                      <a:pPr algn="ctr"/>
                      <a:r>
                        <a:rPr lang="en-US" sz="1200"/>
                        <a:t>29</a:t>
                      </a:r>
                    </a:p>
                  </a:txBody>
                  <a:tcPr marL="70538" marR="70538"/>
                </a:tc>
                <a:tc>
                  <a:txBody>
                    <a:bodyPr/>
                    <a:lstStyle/>
                    <a:p>
                      <a:pPr algn="ctr"/>
                      <a:r>
                        <a:rPr lang="en-US" sz="1200"/>
                        <a:t>13.81%</a:t>
                      </a:r>
                    </a:p>
                  </a:txBody>
                  <a:tcPr marL="70538" marR="70538"/>
                </a:tc>
                <a:tc>
                  <a:txBody>
                    <a:bodyPr/>
                    <a:lstStyle/>
                    <a:p>
                      <a:pPr algn="ctr"/>
                      <a:r>
                        <a:rPr lang="en-US" sz="1200"/>
                        <a:t>13.81%</a:t>
                      </a:r>
                    </a:p>
                  </a:txBody>
                  <a:tcPr marL="70538" marR="70538"/>
                </a:tc>
                <a:tc>
                  <a:txBody>
                    <a:bodyPr/>
                    <a:lstStyle/>
                    <a:p>
                      <a:pPr algn="ctr"/>
                      <a:r>
                        <a:rPr lang="en-US" sz="1200"/>
                        <a:t>13.81%</a:t>
                      </a:r>
                    </a:p>
                  </a:txBody>
                  <a:tcPr marL="70538" marR="70538"/>
                </a:tc>
                <a:tc>
                  <a:txBody>
                    <a:bodyPr/>
                    <a:lstStyle/>
                    <a:p>
                      <a:pPr algn="ctr"/>
                      <a:r>
                        <a:rPr lang="en-US" sz="1200"/>
                        <a:t>13.81%</a:t>
                      </a:r>
                    </a:p>
                  </a:txBody>
                  <a:tcPr marL="70538" marR="70538"/>
                </a:tc>
                <a:tc>
                  <a:txBody>
                    <a:bodyPr/>
                    <a:lstStyle/>
                    <a:p>
                      <a:pPr algn="ctr"/>
                      <a:r>
                        <a:rPr lang="en-US" sz="1200"/>
                        <a:t>13.81%</a:t>
                      </a:r>
                    </a:p>
                  </a:txBody>
                  <a:tcPr marL="70538" marR="70538"/>
                </a:tc>
                <a:extLst>
                  <a:ext uri="{0D108BD9-81ED-4DB2-BD59-A6C34878D82A}">
                    <a16:rowId xmlns:a16="http://schemas.microsoft.com/office/drawing/2014/main" val="10009"/>
                  </a:ext>
                </a:extLst>
              </a:tr>
              <a:tr h="286609">
                <a:tc>
                  <a:txBody>
                    <a:bodyPr/>
                    <a:lstStyle/>
                    <a:p>
                      <a:pPr algn="ctr"/>
                      <a:r>
                        <a:rPr lang="en-US" sz="1200"/>
                        <a:t>30</a:t>
                      </a:r>
                    </a:p>
                  </a:txBody>
                  <a:tcPr marL="70538" marR="70538"/>
                </a:tc>
                <a:tc>
                  <a:txBody>
                    <a:bodyPr/>
                    <a:lstStyle/>
                    <a:p>
                      <a:pPr algn="ctr"/>
                      <a:r>
                        <a:rPr lang="en-US" sz="1200"/>
                        <a:t>14.95%</a:t>
                      </a:r>
                    </a:p>
                  </a:txBody>
                  <a:tcPr marL="70538" marR="70538"/>
                </a:tc>
                <a:tc>
                  <a:txBody>
                    <a:bodyPr/>
                    <a:lstStyle/>
                    <a:p>
                      <a:pPr algn="ctr"/>
                      <a:r>
                        <a:rPr lang="en-US" sz="1200"/>
                        <a:t>14.95%</a:t>
                      </a:r>
                    </a:p>
                  </a:txBody>
                  <a:tcPr marL="70538" marR="70538"/>
                </a:tc>
                <a:tc>
                  <a:txBody>
                    <a:bodyPr/>
                    <a:lstStyle/>
                    <a:p>
                      <a:pPr algn="ctr"/>
                      <a:r>
                        <a:rPr lang="en-US" sz="1200"/>
                        <a:t>14.95%</a:t>
                      </a:r>
                    </a:p>
                  </a:txBody>
                  <a:tcPr marL="70538" marR="70538"/>
                </a:tc>
                <a:tc>
                  <a:txBody>
                    <a:bodyPr/>
                    <a:lstStyle/>
                    <a:p>
                      <a:pPr algn="ctr"/>
                      <a:r>
                        <a:rPr lang="en-US" sz="1200"/>
                        <a:t>14.95%</a:t>
                      </a:r>
                    </a:p>
                  </a:txBody>
                  <a:tcPr marL="70538" marR="70538"/>
                </a:tc>
                <a:tc>
                  <a:txBody>
                    <a:bodyPr/>
                    <a:lstStyle/>
                    <a:p>
                      <a:pPr algn="ctr"/>
                      <a:r>
                        <a:rPr lang="en-US" sz="1200"/>
                        <a:t>14.95%</a:t>
                      </a:r>
                    </a:p>
                  </a:txBody>
                  <a:tcPr marL="70538" marR="70538"/>
                </a:tc>
                <a:extLst>
                  <a:ext uri="{0D108BD9-81ED-4DB2-BD59-A6C34878D82A}">
                    <a16:rowId xmlns:a16="http://schemas.microsoft.com/office/drawing/2014/main" val="10010"/>
                  </a:ext>
                </a:extLst>
              </a:tr>
              <a:tr h="286609">
                <a:tc>
                  <a:txBody>
                    <a:bodyPr/>
                    <a:lstStyle/>
                    <a:p>
                      <a:pPr algn="ctr"/>
                      <a:r>
                        <a:rPr lang="en-US" sz="1200"/>
                        <a:t>31</a:t>
                      </a:r>
                    </a:p>
                  </a:txBody>
                  <a:tcPr marL="70538" marR="70538"/>
                </a:tc>
                <a:tc>
                  <a:txBody>
                    <a:bodyPr/>
                    <a:lstStyle/>
                    <a:p>
                      <a:pPr algn="ctr"/>
                      <a:r>
                        <a:rPr lang="en-US" sz="1200"/>
                        <a:t>16.10%</a:t>
                      </a:r>
                    </a:p>
                  </a:txBody>
                  <a:tcPr marL="70538" marR="70538"/>
                </a:tc>
                <a:tc>
                  <a:txBody>
                    <a:bodyPr/>
                    <a:lstStyle/>
                    <a:p>
                      <a:pPr algn="ctr"/>
                      <a:r>
                        <a:rPr lang="en-US" sz="1200"/>
                        <a:t>16.10%</a:t>
                      </a:r>
                    </a:p>
                  </a:txBody>
                  <a:tcPr marL="70538" marR="70538"/>
                </a:tc>
                <a:tc>
                  <a:txBody>
                    <a:bodyPr/>
                    <a:lstStyle/>
                    <a:p>
                      <a:pPr algn="ctr"/>
                      <a:r>
                        <a:rPr lang="en-US" sz="1200"/>
                        <a:t>16.10%</a:t>
                      </a:r>
                    </a:p>
                  </a:txBody>
                  <a:tcPr marL="70538" marR="70538"/>
                </a:tc>
                <a:tc>
                  <a:txBody>
                    <a:bodyPr/>
                    <a:lstStyle/>
                    <a:p>
                      <a:pPr algn="ctr"/>
                      <a:r>
                        <a:rPr lang="en-US" sz="1200"/>
                        <a:t>16.10%</a:t>
                      </a:r>
                    </a:p>
                  </a:txBody>
                  <a:tcPr marL="70538" marR="70538"/>
                </a:tc>
                <a:tc>
                  <a:txBody>
                    <a:bodyPr/>
                    <a:lstStyle/>
                    <a:p>
                      <a:pPr algn="ctr"/>
                      <a:r>
                        <a:rPr lang="en-US" sz="1200"/>
                        <a:t>16.10%</a:t>
                      </a:r>
                    </a:p>
                  </a:txBody>
                  <a:tcPr marL="70538" marR="70538"/>
                </a:tc>
                <a:extLst>
                  <a:ext uri="{0D108BD9-81ED-4DB2-BD59-A6C34878D82A}">
                    <a16:rowId xmlns:a16="http://schemas.microsoft.com/office/drawing/2014/main" val="1134309598"/>
                  </a:ext>
                </a:extLst>
              </a:tr>
              <a:tr h="286609">
                <a:tc>
                  <a:txBody>
                    <a:bodyPr/>
                    <a:lstStyle/>
                    <a:p>
                      <a:pPr algn="ctr"/>
                      <a:r>
                        <a:rPr lang="en-US" sz="1200"/>
                        <a:t>32</a:t>
                      </a:r>
                    </a:p>
                  </a:txBody>
                  <a:tcPr marL="70538" marR="70538"/>
                </a:tc>
                <a:tc>
                  <a:txBody>
                    <a:bodyPr/>
                    <a:lstStyle/>
                    <a:p>
                      <a:pPr algn="ctr"/>
                      <a:r>
                        <a:rPr lang="en-US" sz="1200"/>
                        <a:t>17.26%</a:t>
                      </a:r>
                    </a:p>
                  </a:txBody>
                  <a:tcPr marL="70538" marR="70538"/>
                </a:tc>
                <a:tc>
                  <a:txBody>
                    <a:bodyPr/>
                    <a:lstStyle/>
                    <a:p>
                      <a:pPr algn="ctr"/>
                      <a:r>
                        <a:rPr lang="en-US" sz="1200"/>
                        <a:t>17.26%</a:t>
                      </a:r>
                    </a:p>
                  </a:txBody>
                  <a:tcPr marL="70538" marR="70538"/>
                </a:tc>
                <a:tc>
                  <a:txBody>
                    <a:bodyPr/>
                    <a:lstStyle/>
                    <a:p>
                      <a:pPr algn="ctr"/>
                      <a:r>
                        <a:rPr lang="en-US" sz="1200"/>
                        <a:t>17.26%</a:t>
                      </a:r>
                    </a:p>
                  </a:txBody>
                  <a:tcPr marL="70538" marR="70538"/>
                </a:tc>
                <a:tc>
                  <a:txBody>
                    <a:bodyPr/>
                    <a:lstStyle/>
                    <a:p>
                      <a:pPr algn="ctr"/>
                      <a:r>
                        <a:rPr lang="en-US" sz="1200"/>
                        <a:t>17.26%</a:t>
                      </a:r>
                    </a:p>
                  </a:txBody>
                  <a:tcPr marL="70538" marR="70538"/>
                </a:tc>
                <a:tc>
                  <a:txBody>
                    <a:bodyPr/>
                    <a:lstStyle/>
                    <a:p>
                      <a:pPr algn="ctr"/>
                      <a:r>
                        <a:rPr lang="en-US" sz="1200"/>
                        <a:t>17.26%</a:t>
                      </a:r>
                    </a:p>
                  </a:txBody>
                  <a:tcPr marL="70538" marR="70538"/>
                </a:tc>
                <a:extLst>
                  <a:ext uri="{0D108BD9-81ED-4DB2-BD59-A6C34878D82A}">
                    <a16:rowId xmlns:a16="http://schemas.microsoft.com/office/drawing/2014/main" val="3296254566"/>
                  </a:ext>
                </a:extLst>
              </a:tr>
              <a:tr h="327668">
                <a:tc>
                  <a:txBody>
                    <a:bodyPr/>
                    <a:lstStyle/>
                    <a:p>
                      <a:pPr algn="ctr"/>
                      <a:r>
                        <a:rPr lang="en-US" sz="1200"/>
                        <a:t>33</a:t>
                      </a:r>
                    </a:p>
                  </a:txBody>
                  <a:tcPr marL="70538" marR="70538"/>
                </a:tc>
                <a:tc>
                  <a:txBody>
                    <a:bodyPr/>
                    <a:lstStyle/>
                    <a:p>
                      <a:pPr algn="ctr"/>
                      <a:r>
                        <a:rPr lang="en-US" sz="1200"/>
                        <a:t> 18.43%</a:t>
                      </a:r>
                    </a:p>
                  </a:txBody>
                  <a:tcPr marL="70538" marR="70538"/>
                </a:tc>
                <a:tc>
                  <a:txBody>
                    <a:bodyPr/>
                    <a:lstStyle/>
                    <a:p>
                      <a:pPr algn="ctr"/>
                      <a:r>
                        <a:rPr kumimoji="0" lang="en-US" sz="1200" b="0" i="0" u="none" strike="noStrike" kern="1200" cap="none" spc="0" normalizeH="0" baseline="0" noProof="0">
                          <a:ln>
                            <a:noFill/>
                          </a:ln>
                          <a:solidFill>
                            <a:prstClr val="black"/>
                          </a:solidFill>
                          <a:effectLst/>
                          <a:uLnTx/>
                          <a:uFillTx/>
                          <a:latin typeface="Trebuchet MS" panose="020B0603020202020204"/>
                          <a:ea typeface="+mn-ea"/>
                          <a:cs typeface="+mn-cs"/>
                        </a:rPr>
                        <a:t>18.43%</a:t>
                      </a:r>
                      <a:endParaRPr lang="en-US" sz="1200"/>
                    </a:p>
                  </a:txBody>
                  <a:tcPr marL="70538" marR="70538"/>
                </a:tc>
                <a:tc>
                  <a:txBody>
                    <a:bodyPr/>
                    <a:lstStyle/>
                    <a:p>
                      <a:pPr algn="ctr"/>
                      <a:r>
                        <a:rPr kumimoji="0" lang="en-US" sz="1200" b="0" i="0" u="none" strike="noStrike" kern="1200" cap="none" spc="0" normalizeH="0" baseline="0" noProof="0">
                          <a:ln>
                            <a:noFill/>
                          </a:ln>
                          <a:solidFill>
                            <a:prstClr val="black"/>
                          </a:solidFill>
                          <a:effectLst/>
                          <a:uLnTx/>
                          <a:uFillTx/>
                          <a:latin typeface="Trebuchet MS" panose="020B0603020202020204"/>
                          <a:ea typeface="+mn-ea"/>
                          <a:cs typeface="+mn-cs"/>
                        </a:rPr>
                        <a:t>18.43%</a:t>
                      </a:r>
                      <a:endParaRPr lang="en-US" sz="1200"/>
                    </a:p>
                  </a:txBody>
                  <a:tcPr marL="70538" marR="70538"/>
                </a:tc>
                <a:tc>
                  <a:txBody>
                    <a:bodyPr/>
                    <a:lstStyle/>
                    <a:p>
                      <a:pPr algn="ctr"/>
                      <a:r>
                        <a:rPr kumimoji="0" lang="en-US" sz="1200" b="0" i="0" u="none" strike="noStrike" kern="1200" cap="none" spc="0" normalizeH="0" baseline="0" noProof="0">
                          <a:ln>
                            <a:noFill/>
                          </a:ln>
                          <a:solidFill>
                            <a:prstClr val="black"/>
                          </a:solidFill>
                          <a:effectLst/>
                          <a:uLnTx/>
                          <a:uFillTx/>
                          <a:latin typeface="Trebuchet MS" panose="020B0603020202020204"/>
                          <a:ea typeface="+mn-ea"/>
                          <a:cs typeface="+mn-cs"/>
                        </a:rPr>
                        <a:t>18.43%</a:t>
                      </a:r>
                      <a:endParaRPr lang="en-US" sz="1200"/>
                    </a:p>
                  </a:txBody>
                  <a:tcPr marL="70538" marR="70538"/>
                </a:tc>
                <a:tc>
                  <a:txBody>
                    <a:bodyPr/>
                    <a:lstStyle/>
                    <a:p>
                      <a:pPr algn="ctr"/>
                      <a:r>
                        <a:rPr kumimoji="0" lang="en-US" sz="1200" b="0" i="0" u="none" strike="noStrike" kern="1200" cap="none" spc="0" normalizeH="0" baseline="0" noProof="0">
                          <a:ln>
                            <a:noFill/>
                          </a:ln>
                          <a:solidFill>
                            <a:prstClr val="black"/>
                          </a:solidFill>
                          <a:effectLst/>
                          <a:uLnTx/>
                          <a:uFillTx/>
                          <a:latin typeface="Trebuchet MS" panose="020B0603020202020204"/>
                          <a:ea typeface="+mn-ea"/>
                          <a:cs typeface="+mn-cs"/>
                        </a:rPr>
                        <a:t>18.43%</a:t>
                      </a:r>
                      <a:endParaRPr lang="en-US" sz="1200"/>
                    </a:p>
                  </a:txBody>
                  <a:tcPr marL="70538" marR="70538"/>
                </a:tc>
                <a:extLst>
                  <a:ext uri="{0D108BD9-81ED-4DB2-BD59-A6C34878D82A}">
                    <a16:rowId xmlns:a16="http://schemas.microsoft.com/office/drawing/2014/main" val="3700725297"/>
                  </a:ext>
                </a:extLst>
              </a:tr>
              <a:tr h="286609">
                <a:tc>
                  <a:txBody>
                    <a:bodyPr/>
                    <a:lstStyle/>
                    <a:p>
                      <a:pPr algn="ctr"/>
                      <a:r>
                        <a:rPr lang="en-US" sz="1200"/>
                        <a:t>34</a:t>
                      </a:r>
                    </a:p>
                  </a:txBody>
                  <a:tcPr marL="70538" marR="70538"/>
                </a:tc>
                <a:tc>
                  <a:txBody>
                    <a:bodyPr/>
                    <a:lstStyle/>
                    <a:p>
                      <a:pPr algn="ctr"/>
                      <a:r>
                        <a:rPr lang="en-US" sz="1200"/>
                        <a:t> 19.62%</a:t>
                      </a:r>
                    </a:p>
                  </a:txBody>
                  <a:tcPr marL="70538" marR="70538"/>
                </a:tc>
                <a:tc>
                  <a:txBody>
                    <a:bodyPr/>
                    <a:lstStyle/>
                    <a:p>
                      <a:pPr algn="ctr"/>
                      <a:r>
                        <a:rPr lang="en-US" sz="1200"/>
                        <a:t>19.61%</a:t>
                      </a:r>
                    </a:p>
                  </a:txBody>
                  <a:tcPr marL="70538" marR="70538"/>
                </a:tc>
                <a:tc>
                  <a:txBody>
                    <a:bodyPr/>
                    <a:lstStyle/>
                    <a:p>
                      <a:pPr algn="ctr"/>
                      <a:r>
                        <a:rPr lang="en-US" sz="1200"/>
                        <a:t>19.61%</a:t>
                      </a:r>
                    </a:p>
                  </a:txBody>
                  <a:tcPr marL="70538" marR="70538"/>
                </a:tc>
                <a:tc>
                  <a:txBody>
                    <a:bodyPr/>
                    <a:lstStyle/>
                    <a:p>
                      <a:pPr algn="ctr"/>
                      <a:r>
                        <a:rPr lang="en-US" sz="1200"/>
                        <a:t>19.61%</a:t>
                      </a:r>
                    </a:p>
                  </a:txBody>
                  <a:tcPr marL="70538" marR="70538"/>
                </a:tc>
                <a:tc>
                  <a:txBody>
                    <a:bodyPr/>
                    <a:lstStyle/>
                    <a:p>
                      <a:pPr algn="ctr"/>
                      <a:r>
                        <a:rPr lang="en-US" sz="1200"/>
                        <a:t>19.62%</a:t>
                      </a:r>
                    </a:p>
                  </a:txBody>
                  <a:tcPr marL="70538" marR="70538"/>
                </a:tc>
                <a:extLst>
                  <a:ext uri="{0D108BD9-81ED-4DB2-BD59-A6C34878D82A}">
                    <a16:rowId xmlns:a16="http://schemas.microsoft.com/office/drawing/2014/main" val="1929130163"/>
                  </a:ext>
                </a:extLst>
              </a:tr>
              <a:tr h="286609">
                <a:tc>
                  <a:txBody>
                    <a:bodyPr/>
                    <a:lstStyle/>
                    <a:p>
                      <a:pPr algn="ctr"/>
                      <a:r>
                        <a:rPr lang="en-US" sz="1200"/>
                        <a:t>35</a:t>
                      </a:r>
                    </a:p>
                  </a:txBody>
                  <a:tcPr marL="70538" marR="70538"/>
                </a:tc>
                <a:tc>
                  <a:txBody>
                    <a:bodyPr/>
                    <a:lstStyle/>
                    <a:p>
                      <a:pPr algn="ctr"/>
                      <a:r>
                        <a:rPr lang="en-US" sz="1200"/>
                        <a:t>  20.81%</a:t>
                      </a:r>
                    </a:p>
                  </a:txBody>
                  <a:tcPr marL="70538" marR="70538"/>
                </a:tc>
                <a:tc>
                  <a:txBody>
                    <a:bodyPr/>
                    <a:lstStyle/>
                    <a:p>
                      <a:pPr algn="ctr"/>
                      <a:r>
                        <a:rPr lang="en-US" sz="1200"/>
                        <a:t>20.81%</a:t>
                      </a:r>
                    </a:p>
                  </a:txBody>
                  <a:tcPr marL="70538" marR="70538"/>
                </a:tc>
                <a:tc>
                  <a:txBody>
                    <a:bodyPr/>
                    <a:lstStyle/>
                    <a:p>
                      <a:pPr algn="ctr"/>
                      <a:r>
                        <a:rPr lang="en-US" sz="1200"/>
                        <a:t>20.81%</a:t>
                      </a:r>
                    </a:p>
                  </a:txBody>
                  <a:tcPr marL="70538" marR="70538"/>
                </a:tc>
                <a:tc>
                  <a:txBody>
                    <a:bodyPr/>
                    <a:lstStyle/>
                    <a:p>
                      <a:pPr algn="ctr"/>
                      <a:r>
                        <a:rPr lang="en-US" sz="1200"/>
                        <a:t>20.81%</a:t>
                      </a:r>
                    </a:p>
                  </a:txBody>
                  <a:tcPr marL="70538" marR="70538"/>
                </a:tc>
                <a:tc>
                  <a:txBody>
                    <a:bodyPr/>
                    <a:lstStyle/>
                    <a:p>
                      <a:pPr algn="ctr"/>
                      <a:r>
                        <a:rPr lang="en-US" sz="1200"/>
                        <a:t>20.81%</a:t>
                      </a:r>
                    </a:p>
                  </a:txBody>
                  <a:tcPr marL="70538" marR="70538"/>
                </a:tc>
                <a:extLst>
                  <a:ext uri="{0D108BD9-81ED-4DB2-BD59-A6C34878D82A}">
                    <a16:rowId xmlns:a16="http://schemas.microsoft.com/office/drawing/2014/main" val="2879017275"/>
                  </a:ext>
                </a:extLst>
              </a:tr>
              <a:tr h="283945">
                <a:tc>
                  <a:txBody>
                    <a:bodyPr/>
                    <a:lstStyle/>
                    <a:p>
                      <a:pPr algn="ctr"/>
                      <a:endParaRPr lang="en-US" sz="1200"/>
                    </a:p>
                  </a:txBody>
                  <a:tcPr marL="70538" marR="70538"/>
                </a:tc>
                <a:tc>
                  <a:txBody>
                    <a:bodyPr/>
                    <a:lstStyle/>
                    <a:p>
                      <a:pPr algn="ctr"/>
                      <a:endParaRPr lang="en-US" sz="1200"/>
                    </a:p>
                  </a:txBody>
                  <a:tcPr marL="70538" marR="70538"/>
                </a:tc>
                <a:tc>
                  <a:txBody>
                    <a:bodyPr/>
                    <a:lstStyle/>
                    <a:p>
                      <a:pPr algn="ctr"/>
                      <a:endParaRPr lang="en-US" sz="1200"/>
                    </a:p>
                  </a:txBody>
                  <a:tcPr marL="70538" marR="70538"/>
                </a:tc>
                <a:tc>
                  <a:txBody>
                    <a:bodyPr/>
                    <a:lstStyle/>
                    <a:p>
                      <a:pPr algn="ctr"/>
                      <a:endParaRPr lang="en-US" sz="1200"/>
                    </a:p>
                  </a:txBody>
                  <a:tcPr marL="70538" marR="70538"/>
                </a:tc>
                <a:tc>
                  <a:txBody>
                    <a:bodyPr/>
                    <a:lstStyle/>
                    <a:p>
                      <a:pPr algn="ctr"/>
                      <a:endParaRPr lang="en-US" sz="1200"/>
                    </a:p>
                  </a:txBody>
                  <a:tcPr marL="70538" marR="70538"/>
                </a:tc>
                <a:tc>
                  <a:txBody>
                    <a:bodyPr/>
                    <a:lstStyle/>
                    <a:p>
                      <a:pPr algn="ctr"/>
                      <a:endParaRPr lang="en-US" sz="1200"/>
                    </a:p>
                  </a:txBody>
                  <a:tcPr marL="70538" marR="70538"/>
                </a:tc>
                <a:extLst>
                  <a:ext uri="{0D108BD9-81ED-4DB2-BD59-A6C34878D82A}">
                    <a16:rowId xmlns:a16="http://schemas.microsoft.com/office/drawing/2014/main" val="2018879929"/>
                  </a:ext>
                </a:extLst>
              </a:tr>
            </a:tbl>
          </a:graphicData>
        </a:graphic>
      </p:graphicFrame>
    </p:spTree>
    <p:extLst>
      <p:ext uri="{BB962C8B-B14F-4D97-AF65-F5344CB8AC3E}">
        <p14:creationId xmlns:p14="http://schemas.microsoft.com/office/powerpoint/2010/main" val="1593948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081" y="469836"/>
            <a:ext cx="6248400" cy="1143000"/>
          </a:xfrm>
        </p:spPr>
        <p:txBody>
          <a:bodyPr>
            <a:normAutofit/>
          </a:bodyPr>
          <a:lstStyle/>
          <a:p>
            <a:pPr algn="ctr"/>
            <a:r>
              <a:rPr lang="en-US" b="1">
                <a:solidFill>
                  <a:schemeClr val="tx1"/>
                </a:solidFill>
              </a:rPr>
              <a:t>PROJECTED REVENUE</a:t>
            </a:r>
          </a:p>
        </p:txBody>
      </p:sp>
      <p:graphicFrame>
        <p:nvGraphicFramePr>
          <p:cNvPr id="3" name="Chart 2">
            <a:extLst>
              <a:ext uri="{FF2B5EF4-FFF2-40B4-BE49-F238E27FC236}">
                <a16:creationId xmlns:a16="http://schemas.microsoft.com/office/drawing/2014/main" id="{BE1C2295-009F-E3C2-C11B-F6509535EB4C}"/>
              </a:ext>
            </a:extLst>
          </p:cNvPr>
          <p:cNvGraphicFramePr/>
          <p:nvPr>
            <p:extLst>
              <p:ext uri="{D42A27DB-BD31-4B8C-83A1-F6EECF244321}">
                <p14:modId xmlns:p14="http://schemas.microsoft.com/office/powerpoint/2010/main" val="3031984073"/>
              </p:ext>
            </p:extLst>
          </p:nvPr>
        </p:nvGraphicFramePr>
        <p:xfrm>
          <a:off x="-196904" y="1243796"/>
          <a:ext cx="8066948" cy="46228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05800" cy="1066800"/>
          </a:xfrm>
        </p:spPr>
        <p:txBody>
          <a:bodyPr>
            <a:normAutofit/>
          </a:bodyPr>
          <a:lstStyle/>
          <a:p>
            <a:pPr algn="ctr"/>
            <a:r>
              <a:rPr lang="en-US" b="1">
                <a:solidFill>
                  <a:schemeClr val="tx1"/>
                </a:solidFill>
              </a:rPr>
              <a:t>PROJECTED EXPENDITURES</a:t>
            </a:r>
          </a:p>
        </p:txBody>
      </p:sp>
      <p:graphicFrame>
        <p:nvGraphicFramePr>
          <p:cNvPr id="4" name="Chart 3">
            <a:extLst>
              <a:ext uri="{FF2B5EF4-FFF2-40B4-BE49-F238E27FC236}">
                <a16:creationId xmlns:a16="http://schemas.microsoft.com/office/drawing/2014/main" id="{E46208F8-4E54-E99F-D20A-DF35C6EB8C0C}"/>
              </a:ext>
            </a:extLst>
          </p:cNvPr>
          <p:cNvGraphicFramePr/>
          <p:nvPr>
            <p:extLst>
              <p:ext uri="{D42A27DB-BD31-4B8C-83A1-F6EECF244321}">
                <p14:modId xmlns:p14="http://schemas.microsoft.com/office/powerpoint/2010/main" val="1522061376"/>
              </p:ext>
            </p:extLst>
          </p:nvPr>
        </p:nvGraphicFramePr>
        <p:xfrm>
          <a:off x="212331" y="1320769"/>
          <a:ext cx="8398269" cy="44728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609600"/>
            <a:ext cx="7696200" cy="2209800"/>
          </a:xfrm>
        </p:spPr>
        <p:txBody>
          <a:bodyPr>
            <a:noAutofit/>
          </a:bodyPr>
          <a:lstStyle/>
          <a:p>
            <a:pPr algn="ctr"/>
            <a:r>
              <a:rPr lang="en-US" sz="2000">
                <a:solidFill>
                  <a:schemeClr val="tx1"/>
                </a:solidFill>
                <a:latin typeface="Arial Rounded MT Bold" pitchFamily="34" charset="0"/>
              </a:rPr>
              <a:t>MACON COUNTY SCHOOL SYSTEM</a:t>
            </a:r>
            <a:br>
              <a:rPr lang="en-US" sz="2400">
                <a:solidFill>
                  <a:schemeClr val="tx1"/>
                </a:solidFill>
                <a:latin typeface="Arial Rounded MT Bold" pitchFamily="34" charset="0"/>
              </a:rPr>
            </a:br>
            <a:br>
              <a:rPr lang="en-US" sz="2400">
                <a:solidFill>
                  <a:schemeClr val="tx1"/>
                </a:solidFill>
                <a:latin typeface="Arial Rounded MT Bold" pitchFamily="34" charset="0"/>
              </a:rPr>
            </a:br>
            <a:r>
              <a:rPr lang="en-US" sz="2000" b="1">
                <a:solidFill>
                  <a:schemeClr val="tx1"/>
                </a:solidFill>
                <a:latin typeface="Arial Rounded MT Bold" pitchFamily="34" charset="0"/>
              </a:rPr>
              <a:t>PROPOSED ANNUAL BUDGET         </a:t>
            </a:r>
            <a:br>
              <a:rPr lang="en-US" sz="2000" b="1">
                <a:solidFill>
                  <a:schemeClr val="tx1"/>
                </a:solidFill>
                <a:latin typeface="Arial Rounded MT Bold" pitchFamily="34" charset="0"/>
              </a:rPr>
            </a:br>
            <a:r>
              <a:rPr lang="en-US" sz="2000" b="1">
                <a:solidFill>
                  <a:schemeClr val="tx1"/>
                </a:solidFill>
                <a:latin typeface="Arial Rounded MT Bold" pitchFamily="34" charset="0"/>
              </a:rPr>
              <a:t> </a:t>
            </a:r>
            <a:br>
              <a:rPr lang="en-US" sz="2000" b="1">
                <a:solidFill>
                  <a:schemeClr val="tx1"/>
                </a:solidFill>
                <a:latin typeface="Arial Rounded MT Bold" pitchFamily="34" charset="0"/>
              </a:rPr>
            </a:br>
            <a:r>
              <a:rPr lang="en-US" sz="2000" b="1">
                <a:solidFill>
                  <a:schemeClr val="tx1"/>
                </a:solidFill>
                <a:latin typeface="Arial Rounded MT Bold" pitchFamily="34" charset="0"/>
              </a:rPr>
              <a:t>FISCAL YEAR ENDED SEPTEMBER 30, 2023</a:t>
            </a:r>
          </a:p>
        </p:txBody>
      </p:sp>
      <p:sp>
        <p:nvSpPr>
          <p:cNvPr id="4" name="Content Placeholder 3"/>
          <p:cNvSpPr>
            <a:spLocks noGrp="1"/>
          </p:cNvSpPr>
          <p:nvPr>
            <p:ph idx="4294967295"/>
          </p:nvPr>
        </p:nvSpPr>
        <p:spPr>
          <a:xfrm>
            <a:off x="0" y="1752600"/>
            <a:ext cx="9144000" cy="5105400"/>
          </a:xfrm>
        </p:spPr>
        <p:txBody>
          <a:bodyPr vert="horz" lIns="91440" tIns="45720" rIns="91440" bIns="45720" rtlCol="0" anchor="t">
            <a:normAutofit/>
          </a:bodyPr>
          <a:lstStyle/>
          <a:p>
            <a:pPr>
              <a:buNone/>
            </a:pPr>
            <a:r>
              <a:rPr lang="en-US" sz="1900" b="1">
                <a:latin typeface="Arial Rounded MT Bold"/>
              </a:rPr>
              <a:t>Equals: Projected Ending Balance (09-30-2023)            $ 3,987,768.24</a:t>
            </a:r>
          </a:p>
          <a:p>
            <a:pPr>
              <a:buFont typeface="Arial" charset="0"/>
              <a:buNone/>
            </a:pPr>
            <a:endParaRPr lang="en-US" sz="1900" b="1">
              <a:latin typeface="Arial Rounded MT Bold" pitchFamily="34" charset="0"/>
            </a:endParaRPr>
          </a:p>
          <a:p>
            <a:pPr>
              <a:buFont typeface="Arial" charset="0"/>
              <a:buNone/>
            </a:pPr>
            <a:r>
              <a:rPr lang="en-US" sz="1900" b="1">
                <a:latin typeface="Arial Rounded MT Bold"/>
              </a:rPr>
              <a:t>PROJECTED FUND BALANCES (09-30-2023):</a:t>
            </a:r>
          </a:p>
          <a:p>
            <a:pPr>
              <a:buFont typeface="Arial" charset="0"/>
              <a:buNone/>
            </a:pPr>
            <a:endParaRPr lang="en-US" sz="1900" b="1">
              <a:latin typeface="Arial Rounded MT Bold" pitchFamily="34" charset="0"/>
            </a:endParaRPr>
          </a:p>
          <a:p>
            <a:pPr>
              <a:buNone/>
            </a:pPr>
            <a:r>
              <a:rPr lang="en-US" sz="1900" b="1">
                <a:latin typeface="Arial Rounded MT Bold"/>
              </a:rPr>
              <a:t>General Fund                                                                       $ 1,789,342.15</a:t>
            </a:r>
            <a:endParaRPr lang="en-US" sz="1900" b="1">
              <a:latin typeface="Arial Rounded MT Bold" pitchFamily="34" charset="0"/>
            </a:endParaRPr>
          </a:p>
          <a:p>
            <a:pPr>
              <a:buFont typeface="Arial" charset="0"/>
              <a:buNone/>
            </a:pPr>
            <a:endParaRPr lang="en-US" sz="1900" b="1">
              <a:latin typeface="Arial Rounded MT Bold" pitchFamily="34" charset="0"/>
            </a:endParaRPr>
          </a:p>
          <a:p>
            <a:pPr>
              <a:buNone/>
            </a:pPr>
            <a:r>
              <a:rPr lang="en-US" sz="1900" b="1">
                <a:latin typeface="Arial Rounded MT Bold"/>
              </a:rPr>
              <a:t>Child Nutrition                                                                     $      </a:t>
            </a:r>
            <a:r>
              <a:rPr lang="en-US" sz="1900">
                <a:latin typeface="Arial Rounded MT Bold"/>
              </a:rPr>
              <a:t>502,508.77</a:t>
            </a:r>
          </a:p>
          <a:p>
            <a:pPr>
              <a:buNone/>
            </a:pPr>
            <a:r>
              <a:rPr lang="en-US" sz="1900">
                <a:latin typeface="Arial Rounded MT Bold"/>
              </a:rPr>
              <a:t>Fleet Renew (School Bus)                                                         $         28,108.38</a:t>
            </a:r>
          </a:p>
          <a:p>
            <a:pPr>
              <a:buNone/>
            </a:pPr>
            <a:r>
              <a:rPr lang="en-US" sz="1900">
                <a:latin typeface="Arial Rounded MT Bold"/>
              </a:rPr>
              <a:t>Local Schools                                                                                $     353,614.00</a:t>
            </a:r>
          </a:p>
          <a:p>
            <a:pPr>
              <a:buFont typeface="Arial" charset="0"/>
              <a:buNone/>
            </a:pPr>
            <a:endParaRPr lang="en-US" sz="1900">
              <a:latin typeface="Arial Rounded MT Bold" pitchFamily="34" charset="0"/>
            </a:endParaRPr>
          </a:p>
          <a:p>
            <a:pPr>
              <a:buNone/>
            </a:pPr>
            <a:r>
              <a:rPr lang="en-US" sz="1900">
                <a:latin typeface="Arial Rounded MT Bold"/>
              </a:rPr>
              <a:t>Debt Service                                                                                $  1,314,194.94</a:t>
            </a:r>
          </a:p>
          <a:p>
            <a:endParaRPr lang="en-US">
              <a:latin typeface="Arial Rounded MT Bold"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2020-2022 SALES TAX COMPARISON</a:t>
            </a:r>
          </a:p>
        </p:txBody>
      </p:sp>
      <p:pic>
        <p:nvPicPr>
          <p:cNvPr id="3" name="Picture 3" descr="Chart, pie chart&#10;&#10;Description automatically generated">
            <a:extLst>
              <a:ext uri="{FF2B5EF4-FFF2-40B4-BE49-F238E27FC236}">
                <a16:creationId xmlns:a16="http://schemas.microsoft.com/office/drawing/2014/main" id="{9CA33802-5E88-8878-5B88-9C4999D89181}"/>
              </a:ext>
            </a:extLst>
          </p:cNvPr>
          <p:cNvPicPr>
            <a:picLocks noGrp="1" noChangeAspect="1"/>
          </p:cNvPicPr>
          <p:nvPr>
            <p:ph idx="1"/>
          </p:nvPr>
        </p:nvPicPr>
        <p:blipFill>
          <a:blip r:embed="rId3"/>
          <a:stretch>
            <a:fillRect/>
          </a:stretch>
        </p:blipFill>
        <p:spPr>
          <a:xfrm>
            <a:off x="231400" y="1927465"/>
            <a:ext cx="7137728" cy="3573814"/>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9299" y="641649"/>
            <a:ext cx="6892428" cy="1478526"/>
          </a:xfrm>
        </p:spPr>
        <p:txBody>
          <a:bodyPr vert="horz" lIns="91440" tIns="45720" rIns="91440" bIns="45720" rtlCol="0" anchor="b">
            <a:noAutofit/>
          </a:bodyPr>
          <a:lstStyle/>
          <a:p>
            <a:pPr>
              <a:lnSpc>
                <a:spcPct val="90000"/>
              </a:lnSpc>
            </a:pPr>
            <a:r>
              <a:rPr lang="en-US" sz="2400" b="1" kern="1200">
                <a:highlight>
                  <a:srgbClr val="000000"/>
                </a:highlight>
                <a:latin typeface="+mj-lt"/>
                <a:ea typeface="+mj-ea"/>
                <a:cs typeface="+mj-cs"/>
              </a:rPr>
              <a:t>SUPPLEMENTAL INFORMATION TO PROPOSED FY 2023 BUDGET</a:t>
            </a:r>
            <a:br>
              <a:rPr lang="en-US" sz="2400" b="1" kern="1200">
                <a:highlight>
                  <a:srgbClr val="000000"/>
                </a:highlight>
              </a:rPr>
            </a:br>
            <a:r>
              <a:rPr lang="en-US" sz="2400" b="1" kern="1200">
                <a:highlight>
                  <a:srgbClr val="000000"/>
                </a:highlight>
                <a:latin typeface="+mj-lt"/>
                <a:ea typeface="+mj-ea"/>
                <a:cs typeface="+mj-cs"/>
              </a:rPr>
              <a:t>As Required by Section 16-13-140,</a:t>
            </a:r>
            <a:br>
              <a:rPr lang="en-US" sz="2400" b="1" kern="1200">
                <a:highlight>
                  <a:srgbClr val="000000"/>
                </a:highlight>
              </a:rPr>
            </a:br>
            <a:r>
              <a:rPr lang="en-US" sz="2400" b="1" kern="1200">
                <a:highlight>
                  <a:srgbClr val="000000"/>
                </a:highlight>
                <a:latin typeface="+mj-lt"/>
                <a:ea typeface="+mj-ea"/>
                <a:cs typeface="+mj-cs"/>
              </a:rPr>
              <a:t>Code of Alabama 1975</a:t>
            </a:r>
            <a:br>
              <a:rPr lang="en-US" sz="2400" b="1">
                <a:highlight>
                  <a:srgbClr val="000000"/>
                </a:highlight>
              </a:rPr>
            </a:br>
            <a:endParaRPr lang="en-US" sz="2400" b="1" kern="1200">
              <a:highlight>
                <a:srgbClr val="000000"/>
              </a:highlight>
              <a:latin typeface="+mj-lt"/>
              <a:ea typeface="+mj-ea"/>
              <a:cs typeface="+mj-cs"/>
            </a:endParaRPr>
          </a:p>
        </p:txBody>
      </p:sp>
      <p:graphicFrame>
        <p:nvGraphicFramePr>
          <p:cNvPr id="5" name="Table 4">
            <a:extLst>
              <a:ext uri="{FF2B5EF4-FFF2-40B4-BE49-F238E27FC236}">
                <a16:creationId xmlns:a16="http://schemas.microsoft.com/office/drawing/2014/main" id="{E1D15DE9-FD68-84FF-3F23-CA6CA3C74B06}"/>
              </a:ext>
            </a:extLst>
          </p:cNvPr>
          <p:cNvGraphicFramePr>
            <a:graphicFrameLocks noGrp="1"/>
          </p:cNvGraphicFramePr>
          <p:nvPr>
            <p:extLst>
              <p:ext uri="{D42A27DB-BD31-4B8C-83A1-F6EECF244321}">
                <p14:modId xmlns:p14="http://schemas.microsoft.com/office/powerpoint/2010/main" val="3726499845"/>
              </p:ext>
            </p:extLst>
          </p:nvPr>
        </p:nvGraphicFramePr>
        <p:xfrm>
          <a:off x="343492" y="2120175"/>
          <a:ext cx="7409248" cy="3171428"/>
        </p:xfrm>
        <a:graphic>
          <a:graphicData uri="http://schemas.openxmlformats.org/drawingml/2006/table">
            <a:tbl>
              <a:tblPr firstRow="1" bandRow="1">
                <a:tableStyleId>{3B4B98B0-60AC-42C2-AFA5-B58CD77FA1E5}</a:tableStyleId>
              </a:tblPr>
              <a:tblGrid>
                <a:gridCol w="5294518">
                  <a:extLst>
                    <a:ext uri="{9D8B030D-6E8A-4147-A177-3AD203B41FA5}">
                      <a16:colId xmlns:a16="http://schemas.microsoft.com/office/drawing/2014/main" val="2340704252"/>
                    </a:ext>
                  </a:extLst>
                </a:gridCol>
                <a:gridCol w="2114730">
                  <a:extLst>
                    <a:ext uri="{9D8B030D-6E8A-4147-A177-3AD203B41FA5}">
                      <a16:colId xmlns:a16="http://schemas.microsoft.com/office/drawing/2014/main" val="1066769780"/>
                    </a:ext>
                  </a:extLst>
                </a:gridCol>
              </a:tblGrid>
              <a:tr h="331647">
                <a:tc gridSpan="2">
                  <a:txBody>
                    <a:bodyPr/>
                    <a:lstStyle/>
                    <a:p>
                      <a:pPr marL="0" algn="ctr" rtl="0" fontAlgn="ctr" latinLnBrk="0">
                        <a:spcBef>
                          <a:spcPts val="0"/>
                        </a:spcBef>
                        <a:spcAft>
                          <a:spcPts val="0"/>
                        </a:spcAft>
                      </a:pPr>
                      <a:r>
                        <a:rPr lang="en-US" sz="1800" cap="none" spc="30">
                          <a:effectLst/>
                        </a:rPr>
                        <a:t>Macon County System Totals </a:t>
                      </a:r>
                    </a:p>
                  </a:txBody>
                  <a:tcPr marL="0" marR="7151" marT="31085" marB="31085" anchor="ctr"/>
                </a:tc>
                <a:tc hMerge="1">
                  <a:txBody>
                    <a:bodyPr/>
                    <a:lstStyle/>
                    <a:p>
                      <a:endParaRPr lang="en-US"/>
                    </a:p>
                  </a:txBody>
                  <a:tcPr marL="0" marR="0" marT="0" marB="0" horzOverflow="overflow"/>
                </a:tc>
                <a:extLst>
                  <a:ext uri="{0D108BD9-81ED-4DB2-BD59-A6C34878D82A}">
                    <a16:rowId xmlns:a16="http://schemas.microsoft.com/office/drawing/2014/main" val="151512238"/>
                  </a:ext>
                </a:extLst>
              </a:tr>
              <a:tr h="251411">
                <a:tc>
                  <a:txBody>
                    <a:bodyPr/>
                    <a:lstStyle/>
                    <a:p>
                      <a:pPr marL="0" rtl="0" fontAlgn="t" latinLnBrk="0">
                        <a:spcBef>
                          <a:spcPts val="0"/>
                        </a:spcBef>
                        <a:spcAft>
                          <a:spcPts val="0"/>
                        </a:spcAft>
                      </a:pPr>
                      <a:r>
                        <a:rPr lang="en-US" sz="1400" cap="none" spc="0">
                          <a:effectLst/>
                        </a:rPr>
                        <a:t>ADM (Prior year used for allocation purposes)</a:t>
                      </a:r>
                    </a:p>
                  </a:txBody>
                  <a:tcPr marL="0" marR="62270" marT="31185" marB="31185"/>
                </a:tc>
                <a:tc>
                  <a:txBody>
                    <a:bodyPr/>
                    <a:lstStyle/>
                    <a:p>
                      <a:pPr marL="0" algn="ctr" rtl="0" fontAlgn="t" latinLnBrk="0">
                        <a:spcBef>
                          <a:spcPts val="0"/>
                        </a:spcBef>
                        <a:spcAft>
                          <a:spcPts val="0"/>
                        </a:spcAft>
                      </a:pPr>
                      <a:r>
                        <a:rPr lang="en-US" sz="1400" cap="none" spc="0">
                          <a:effectLst/>
                        </a:rPr>
                        <a:t>1,783.70</a:t>
                      </a:r>
                    </a:p>
                  </a:txBody>
                  <a:tcPr marL="0" marR="62270" marT="31185" marB="31185"/>
                </a:tc>
                <a:extLst>
                  <a:ext uri="{0D108BD9-81ED-4DB2-BD59-A6C34878D82A}">
                    <a16:rowId xmlns:a16="http://schemas.microsoft.com/office/drawing/2014/main" val="1509194807"/>
                  </a:ext>
                </a:extLst>
              </a:tr>
              <a:tr h="251411">
                <a:tc>
                  <a:txBody>
                    <a:bodyPr/>
                    <a:lstStyle/>
                    <a:p>
                      <a:pPr marL="0" lvl="0" rtl="0">
                        <a:spcBef>
                          <a:spcPts val="0"/>
                        </a:spcBef>
                        <a:spcAft>
                          <a:spcPts val="0"/>
                        </a:spcAft>
                        <a:buNone/>
                      </a:pPr>
                      <a:r>
                        <a:rPr lang="en-US" sz="1400" b="1" i="1" cap="none" spc="0">
                          <a:effectLst/>
                        </a:rPr>
                        <a:t>Earned Units </a:t>
                      </a:r>
                    </a:p>
                  </a:txBody>
                  <a:tcPr marL="35752" marR="62269" marT="31184" marB="31184"/>
                </a:tc>
                <a:tc>
                  <a:txBody>
                    <a:bodyPr/>
                    <a:lstStyle/>
                    <a:p>
                      <a:pPr marL="0" lvl="0" algn="ctr" rtl="0">
                        <a:spcBef>
                          <a:spcPts val="0"/>
                        </a:spcBef>
                        <a:spcAft>
                          <a:spcPts val="0"/>
                        </a:spcAft>
                        <a:buNone/>
                      </a:pPr>
                      <a:endParaRPr lang="en-US" sz="1400" cap="none" spc="0">
                        <a:effectLst/>
                      </a:endParaRPr>
                    </a:p>
                  </a:txBody>
                  <a:tcPr marL="35752" marR="62269" marT="31184" marB="31184"/>
                </a:tc>
                <a:extLst>
                  <a:ext uri="{0D108BD9-81ED-4DB2-BD59-A6C34878D82A}">
                    <a16:rowId xmlns:a16="http://schemas.microsoft.com/office/drawing/2014/main" val="3958845057"/>
                  </a:ext>
                </a:extLst>
              </a:tr>
              <a:tr h="251411">
                <a:tc>
                  <a:txBody>
                    <a:bodyPr/>
                    <a:lstStyle/>
                    <a:p>
                      <a:pPr marL="0" lvl="0" rtl="0">
                        <a:spcBef>
                          <a:spcPts val="0"/>
                        </a:spcBef>
                        <a:spcAft>
                          <a:spcPts val="0"/>
                        </a:spcAft>
                        <a:buNone/>
                      </a:pPr>
                      <a:r>
                        <a:rPr lang="en-US" sz="1400" cap="none" spc="0">
                          <a:effectLst/>
                        </a:rPr>
                        <a:t>Teachers</a:t>
                      </a:r>
                    </a:p>
                  </a:txBody>
                  <a:tcPr marL="0" marR="62270" marT="31185" marB="31185"/>
                </a:tc>
                <a:tc>
                  <a:txBody>
                    <a:bodyPr/>
                    <a:lstStyle/>
                    <a:p>
                      <a:pPr marL="0" lvl="0" algn="ctr">
                        <a:spcBef>
                          <a:spcPts val="0"/>
                        </a:spcBef>
                        <a:spcAft>
                          <a:spcPts val="0"/>
                        </a:spcAft>
                        <a:buNone/>
                      </a:pPr>
                      <a:r>
                        <a:rPr lang="en-US" sz="1400" cap="none" spc="0">
                          <a:effectLst/>
                        </a:rPr>
                        <a:t>102.42</a:t>
                      </a:r>
                      <a:endParaRPr lang="en-US"/>
                    </a:p>
                  </a:txBody>
                  <a:tcPr marL="0" marR="62270" marT="31185" marB="31185"/>
                </a:tc>
                <a:extLst>
                  <a:ext uri="{0D108BD9-81ED-4DB2-BD59-A6C34878D82A}">
                    <a16:rowId xmlns:a16="http://schemas.microsoft.com/office/drawing/2014/main" val="4093574648"/>
                  </a:ext>
                </a:extLst>
              </a:tr>
              <a:tr h="251411">
                <a:tc>
                  <a:txBody>
                    <a:bodyPr/>
                    <a:lstStyle/>
                    <a:p>
                      <a:pPr marL="0" lvl="0">
                        <a:spcBef>
                          <a:spcPts val="0"/>
                        </a:spcBef>
                        <a:spcAft>
                          <a:spcPts val="0"/>
                        </a:spcAft>
                        <a:buNone/>
                      </a:pPr>
                      <a:r>
                        <a:rPr lang="en-US" sz="1400" cap="none" spc="0">
                          <a:effectLst/>
                        </a:rPr>
                        <a:t>Principals</a:t>
                      </a:r>
                    </a:p>
                  </a:txBody>
                  <a:tcPr marL="35753" marR="62270" marT="31185" marB="31185"/>
                </a:tc>
                <a:tc>
                  <a:txBody>
                    <a:bodyPr/>
                    <a:lstStyle/>
                    <a:p>
                      <a:pPr marL="0" lvl="0" algn="ctr">
                        <a:spcBef>
                          <a:spcPts val="0"/>
                        </a:spcBef>
                        <a:spcAft>
                          <a:spcPts val="0"/>
                        </a:spcAft>
                        <a:buNone/>
                      </a:pPr>
                      <a:r>
                        <a:rPr lang="en-US" sz="1400" cap="none" spc="0">
                          <a:effectLst/>
                        </a:rPr>
                        <a:t>6.00</a:t>
                      </a:r>
                    </a:p>
                  </a:txBody>
                  <a:tcPr marL="35753" marR="62270" marT="31185" marB="31185"/>
                </a:tc>
                <a:extLst>
                  <a:ext uri="{0D108BD9-81ED-4DB2-BD59-A6C34878D82A}">
                    <a16:rowId xmlns:a16="http://schemas.microsoft.com/office/drawing/2014/main" val="1859858799"/>
                  </a:ext>
                </a:extLst>
              </a:tr>
              <a:tr h="251411">
                <a:tc>
                  <a:txBody>
                    <a:bodyPr/>
                    <a:lstStyle/>
                    <a:p>
                      <a:pPr marL="0" lvl="0">
                        <a:spcBef>
                          <a:spcPts val="0"/>
                        </a:spcBef>
                        <a:spcAft>
                          <a:spcPts val="0"/>
                        </a:spcAft>
                        <a:buNone/>
                      </a:pPr>
                      <a:r>
                        <a:rPr lang="en-US" sz="1400" cap="none" spc="0">
                          <a:effectLst/>
                        </a:rPr>
                        <a:t>Assistant Principals</a:t>
                      </a:r>
                    </a:p>
                  </a:txBody>
                  <a:tcPr marL="35752" marR="62269" marT="31184" marB="31184"/>
                </a:tc>
                <a:tc>
                  <a:txBody>
                    <a:bodyPr/>
                    <a:lstStyle/>
                    <a:p>
                      <a:pPr marL="0" lvl="0" algn="ctr">
                        <a:spcBef>
                          <a:spcPts val="0"/>
                        </a:spcBef>
                        <a:spcAft>
                          <a:spcPts val="0"/>
                        </a:spcAft>
                        <a:buNone/>
                      </a:pPr>
                      <a:r>
                        <a:rPr lang="en-US" sz="1400" cap="none" spc="0">
                          <a:effectLst/>
                        </a:rPr>
                        <a:t>2.00</a:t>
                      </a:r>
                    </a:p>
                  </a:txBody>
                  <a:tcPr marL="35752" marR="62269" marT="31184" marB="31184"/>
                </a:tc>
                <a:extLst>
                  <a:ext uri="{0D108BD9-81ED-4DB2-BD59-A6C34878D82A}">
                    <a16:rowId xmlns:a16="http://schemas.microsoft.com/office/drawing/2014/main" val="279143730"/>
                  </a:ext>
                </a:extLst>
              </a:tr>
              <a:tr h="251411">
                <a:tc>
                  <a:txBody>
                    <a:bodyPr/>
                    <a:lstStyle/>
                    <a:p>
                      <a:pPr marL="0" lvl="0" rtl="0">
                        <a:spcBef>
                          <a:spcPts val="0"/>
                        </a:spcBef>
                        <a:spcAft>
                          <a:spcPts val="0"/>
                        </a:spcAft>
                        <a:buNone/>
                      </a:pPr>
                      <a:r>
                        <a:rPr lang="en-US" sz="1600" b="0" cap="none" spc="0">
                          <a:effectLst/>
                        </a:rPr>
                        <a:t>Counselors</a:t>
                      </a:r>
                    </a:p>
                  </a:txBody>
                  <a:tcPr marL="0" marR="62270" marT="31185" marB="31185"/>
                </a:tc>
                <a:tc>
                  <a:txBody>
                    <a:bodyPr/>
                    <a:lstStyle/>
                    <a:p>
                      <a:pPr marL="0" lvl="0" algn="ctr">
                        <a:spcBef>
                          <a:spcPts val="0"/>
                        </a:spcBef>
                        <a:spcAft>
                          <a:spcPts val="0"/>
                        </a:spcAft>
                        <a:buNone/>
                      </a:pPr>
                      <a:r>
                        <a:rPr lang="en-US" sz="1600" b="0" cap="none" spc="0">
                          <a:effectLst/>
                        </a:rPr>
                        <a:t>5.00</a:t>
                      </a:r>
                    </a:p>
                  </a:txBody>
                  <a:tcPr marL="0" marR="62270" marT="31185" marB="31185"/>
                </a:tc>
                <a:extLst>
                  <a:ext uri="{0D108BD9-81ED-4DB2-BD59-A6C34878D82A}">
                    <a16:rowId xmlns:a16="http://schemas.microsoft.com/office/drawing/2014/main" val="1619375983"/>
                  </a:ext>
                </a:extLst>
              </a:tr>
              <a:tr h="272424">
                <a:tc>
                  <a:txBody>
                    <a:bodyPr/>
                    <a:lstStyle/>
                    <a:p>
                      <a:pPr marL="0" lvl="0">
                        <a:spcBef>
                          <a:spcPts val="0"/>
                        </a:spcBef>
                        <a:spcAft>
                          <a:spcPts val="0"/>
                        </a:spcAft>
                        <a:buNone/>
                      </a:pPr>
                      <a:r>
                        <a:rPr lang="en-US" sz="1400" cap="none" spc="0">
                          <a:effectLst/>
                        </a:rPr>
                        <a:t>Librarians</a:t>
                      </a:r>
                    </a:p>
                  </a:txBody>
                  <a:tcPr marL="0" marR="62269" marT="31184" marB="31184"/>
                </a:tc>
                <a:tc>
                  <a:txBody>
                    <a:bodyPr/>
                    <a:lstStyle/>
                    <a:p>
                      <a:pPr marL="0" lvl="0" algn="ctr">
                        <a:spcBef>
                          <a:spcPts val="0"/>
                        </a:spcBef>
                        <a:spcAft>
                          <a:spcPts val="0"/>
                        </a:spcAft>
                        <a:buNone/>
                      </a:pPr>
                      <a:r>
                        <a:rPr lang="en-US" sz="1400" cap="none" spc="0">
                          <a:effectLst/>
                        </a:rPr>
                        <a:t>5.50</a:t>
                      </a:r>
                    </a:p>
                  </a:txBody>
                  <a:tcPr marL="0" marR="62269" marT="31184" marB="31184"/>
                </a:tc>
                <a:extLst>
                  <a:ext uri="{0D108BD9-81ED-4DB2-BD59-A6C34878D82A}">
                    <a16:rowId xmlns:a16="http://schemas.microsoft.com/office/drawing/2014/main" val="2754072151"/>
                  </a:ext>
                </a:extLst>
              </a:tr>
              <a:tr h="251411">
                <a:tc>
                  <a:txBody>
                    <a:bodyPr/>
                    <a:lstStyle/>
                    <a:p>
                      <a:pPr marL="0" lvl="0" rtl="0">
                        <a:spcBef>
                          <a:spcPts val="0"/>
                        </a:spcBef>
                        <a:spcAft>
                          <a:spcPts val="0"/>
                        </a:spcAft>
                        <a:buNone/>
                      </a:pPr>
                      <a:r>
                        <a:rPr lang="en-US" sz="1400" cap="none" spc="0">
                          <a:effectLst/>
                        </a:rPr>
                        <a:t>Career Tech Director</a:t>
                      </a:r>
                    </a:p>
                  </a:txBody>
                  <a:tcPr marL="0" marR="62270" marT="31185" marB="31185"/>
                </a:tc>
                <a:tc>
                  <a:txBody>
                    <a:bodyPr/>
                    <a:lstStyle/>
                    <a:p>
                      <a:pPr marL="0" lvl="0" algn="ctr">
                        <a:spcBef>
                          <a:spcPts val="0"/>
                        </a:spcBef>
                        <a:spcAft>
                          <a:spcPts val="0"/>
                        </a:spcAft>
                        <a:buNone/>
                      </a:pPr>
                      <a:r>
                        <a:rPr lang="en-US" sz="1400" cap="none" spc="0">
                          <a:effectLst/>
                        </a:rPr>
                        <a:t>2.00</a:t>
                      </a:r>
                    </a:p>
                  </a:txBody>
                  <a:tcPr marL="0" marR="62270" marT="31185" marB="31185"/>
                </a:tc>
                <a:extLst>
                  <a:ext uri="{0D108BD9-81ED-4DB2-BD59-A6C34878D82A}">
                    <a16:rowId xmlns:a16="http://schemas.microsoft.com/office/drawing/2014/main" val="3832509318"/>
                  </a:ext>
                </a:extLst>
              </a:tr>
              <a:tr h="251411">
                <a:tc>
                  <a:txBody>
                    <a:bodyPr/>
                    <a:lstStyle/>
                    <a:p>
                      <a:pPr marL="0" lvl="0" rtl="0">
                        <a:spcBef>
                          <a:spcPts val="0"/>
                        </a:spcBef>
                        <a:spcAft>
                          <a:spcPts val="0"/>
                        </a:spcAft>
                        <a:buNone/>
                      </a:pPr>
                      <a:r>
                        <a:rPr lang="en-US" sz="1400" cap="none" spc="0">
                          <a:effectLst/>
                        </a:rPr>
                        <a:t>Career Tech Counselors</a:t>
                      </a:r>
                    </a:p>
                  </a:txBody>
                  <a:tcPr marL="35753" marR="70711" marT="35356" marB="35356"/>
                </a:tc>
                <a:tc>
                  <a:txBody>
                    <a:bodyPr/>
                    <a:lstStyle/>
                    <a:p>
                      <a:pPr marL="0" lvl="0" algn="ctr">
                        <a:spcBef>
                          <a:spcPts val="0"/>
                        </a:spcBef>
                        <a:spcAft>
                          <a:spcPts val="0"/>
                        </a:spcAft>
                        <a:buNone/>
                      </a:pPr>
                      <a:r>
                        <a:rPr lang="en-US" sz="1400" cap="none" spc="0">
                          <a:effectLst/>
                        </a:rPr>
                        <a:t>1.00</a:t>
                      </a:r>
                    </a:p>
                  </a:txBody>
                  <a:tcPr marL="35753" marR="70711" marT="35356" marB="35356"/>
                </a:tc>
                <a:extLst>
                  <a:ext uri="{0D108BD9-81ED-4DB2-BD59-A6C34878D82A}">
                    <a16:rowId xmlns:a16="http://schemas.microsoft.com/office/drawing/2014/main" val="2639235504"/>
                  </a:ext>
                </a:extLst>
              </a:tr>
              <a:tr h="251411">
                <a:tc>
                  <a:txBody>
                    <a:bodyPr/>
                    <a:lstStyle/>
                    <a:p>
                      <a:pPr marL="0" lvl="0">
                        <a:spcBef>
                          <a:spcPts val="0"/>
                        </a:spcBef>
                        <a:spcAft>
                          <a:spcPts val="0"/>
                        </a:spcAft>
                        <a:buNone/>
                      </a:pPr>
                      <a:r>
                        <a:rPr lang="en-US" sz="1600" b="1" cap="none" spc="0">
                          <a:effectLst/>
                        </a:rPr>
                        <a:t>Total Units</a:t>
                      </a:r>
                    </a:p>
                  </a:txBody>
                  <a:tcPr marL="35752" marR="70710" marT="35356" marB="35356"/>
                </a:tc>
                <a:tc>
                  <a:txBody>
                    <a:bodyPr/>
                    <a:lstStyle/>
                    <a:p>
                      <a:pPr marL="0" lvl="0" algn="ctr">
                        <a:spcBef>
                          <a:spcPts val="0"/>
                        </a:spcBef>
                        <a:spcAft>
                          <a:spcPts val="0"/>
                        </a:spcAft>
                        <a:buNone/>
                      </a:pPr>
                      <a:r>
                        <a:rPr lang="en-US" sz="1600" b="1" cap="none" spc="0">
                          <a:effectLst/>
                        </a:rPr>
                        <a:t>123.92</a:t>
                      </a:r>
                    </a:p>
                  </a:txBody>
                  <a:tcPr marL="35752" marR="70710" marT="35356" marB="35356"/>
                </a:tc>
                <a:extLst>
                  <a:ext uri="{0D108BD9-81ED-4DB2-BD59-A6C34878D82A}">
                    <a16:rowId xmlns:a16="http://schemas.microsoft.com/office/drawing/2014/main" val="3793168454"/>
                  </a:ext>
                </a:extLst>
              </a:tr>
            </a:tbl>
          </a:graphicData>
        </a:graphic>
      </p:graphicFrame>
    </p:spTree>
    <p:extLst>
      <p:ext uri="{BB962C8B-B14F-4D97-AF65-F5344CB8AC3E}">
        <p14:creationId xmlns:p14="http://schemas.microsoft.com/office/powerpoint/2010/main" val="3086633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1D15DE9-FD68-84FF-3F23-CA6CA3C74B06}"/>
              </a:ext>
            </a:extLst>
          </p:cNvPr>
          <p:cNvGraphicFramePr>
            <a:graphicFrameLocks noGrp="1"/>
          </p:cNvGraphicFramePr>
          <p:nvPr>
            <p:extLst>
              <p:ext uri="{D42A27DB-BD31-4B8C-83A1-F6EECF244321}">
                <p14:modId xmlns:p14="http://schemas.microsoft.com/office/powerpoint/2010/main" val="3669077161"/>
              </p:ext>
            </p:extLst>
          </p:nvPr>
        </p:nvGraphicFramePr>
        <p:xfrm>
          <a:off x="296114" y="1261239"/>
          <a:ext cx="7081015" cy="4752450"/>
        </p:xfrm>
        <a:graphic>
          <a:graphicData uri="http://schemas.openxmlformats.org/drawingml/2006/table">
            <a:tbl>
              <a:tblPr firstRow="1" bandRow="1">
                <a:noFill/>
                <a:tableStyleId>{5C22544A-7EE6-4342-B048-85BDC9FD1C3A}</a:tableStyleId>
              </a:tblPr>
              <a:tblGrid>
                <a:gridCol w="5064122">
                  <a:extLst>
                    <a:ext uri="{9D8B030D-6E8A-4147-A177-3AD203B41FA5}">
                      <a16:colId xmlns:a16="http://schemas.microsoft.com/office/drawing/2014/main" val="2340704252"/>
                    </a:ext>
                  </a:extLst>
                </a:gridCol>
                <a:gridCol w="2016893">
                  <a:extLst>
                    <a:ext uri="{9D8B030D-6E8A-4147-A177-3AD203B41FA5}">
                      <a16:colId xmlns:a16="http://schemas.microsoft.com/office/drawing/2014/main" val="1066769780"/>
                    </a:ext>
                  </a:extLst>
                </a:gridCol>
              </a:tblGrid>
              <a:tr h="389367">
                <a:tc gridSpan="2">
                  <a:txBody>
                    <a:bodyPr/>
                    <a:lstStyle/>
                    <a:p>
                      <a:pPr marL="0" algn="ctr" rtl="0" fontAlgn="ctr" latinLnBrk="0">
                        <a:spcBef>
                          <a:spcPts val="0"/>
                        </a:spcBef>
                        <a:spcAft>
                          <a:spcPts val="0"/>
                        </a:spcAft>
                      </a:pPr>
                      <a:r>
                        <a:rPr lang="en-US" sz="1800" b="1" cap="none" spc="30">
                          <a:solidFill>
                            <a:schemeClr val="tx1"/>
                          </a:solidFill>
                          <a:effectLst/>
                        </a:rPr>
                        <a:t>Macon County System Total Cont’d</a:t>
                      </a:r>
                    </a:p>
                    <a:p>
                      <a:pPr marL="0" lvl="0" algn="ctr">
                        <a:spcBef>
                          <a:spcPts val="0"/>
                        </a:spcBef>
                        <a:spcAft>
                          <a:spcPts val="0"/>
                        </a:spcAft>
                        <a:buNone/>
                      </a:pPr>
                      <a:endParaRPr lang="en-US" sz="1800" b="1" cap="none" spc="30">
                        <a:solidFill>
                          <a:schemeClr val="tx1"/>
                        </a:solidFill>
                        <a:effectLst/>
                      </a:endParaRPr>
                    </a:p>
                    <a:p>
                      <a:pPr marL="0" lvl="0" algn="ctr">
                        <a:spcBef>
                          <a:spcPts val="0"/>
                        </a:spcBef>
                        <a:spcAft>
                          <a:spcPts val="0"/>
                        </a:spcAft>
                        <a:buNone/>
                      </a:pPr>
                      <a:endParaRPr lang="en-US" sz="1800" b="1" cap="none" spc="30">
                        <a:solidFill>
                          <a:schemeClr val="tx1"/>
                        </a:solidFill>
                        <a:effectLst/>
                      </a:endParaRPr>
                    </a:p>
                  </a:txBody>
                  <a:tcPr marL="0" marR="7151" marT="31085" marB="31085" anchor="ctr">
                    <a:lnL w="12700" cmpd="sng">
                      <a:noFill/>
                    </a:lnL>
                    <a:lnR w="12700" cmpd="sng">
                      <a:noFill/>
                    </a:lnR>
                    <a:lnT w="19050" cap="flat" cmpd="sng" algn="ctr">
                      <a:solidFill>
                        <a:schemeClr val="accent1"/>
                      </a:solidFill>
                      <a:prstDash val="solid"/>
                    </a:lnT>
                    <a:lnB w="38100" cmpd="sng">
                      <a:noFill/>
                    </a:lnB>
                    <a:noFill/>
                  </a:tcPr>
                </a:tc>
                <a:tc hMerge="1">
                  <a:txBody>
                    <a:bodyPr/>
                    <a:lstStyle/>
                    <a:p>
                      <a:endParaRPr lang="en-US"/>
                    </a:p>
                  </a:txBody>
                  <a:tcPr/>
                </a:tc>
                <a:extLst>
                  <a:ext uri="{0D108BD9-81ED-4DB2-BD59-A6C34878D82A}">
                    <a16:rowId xmlns:a16="http://schemas.microsoft.com/office/drawing/2014/main" val="151512238"/>
                  </a:ext>
                </a:extLst>
              </a:tr>
              <a:tr h="319059">
                <a:tc>
                  <a:txBody>
                    <a:bodyPr/>
                    <a:lstStyle/>
                    <a:p>
                      <a:pPr marL="0" rtl="0" fontAlgn="t" latinLnBrk="0">
                        <a:spcBef>
                          <a:spcPts val="0"/>
                        </a:spcBef>
                        <a:spcAft>
                          <a:spcPts val="0"/>
                        </a:spcAft>
                      </a:pPr>
                      <a:r>
                        <a:rPr lang="en-US" sz="1400" cap="none" spc="0">
                          <a:solidFill>
                            <a:schemeClr val="tx1"/>
                          </a:solidFill>
                          <a:effectLst/>
                        </a:rPr>
                        <a:t>Salaries</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38100" cmpd="sng">
                      <a:noFill/>
                    </a:lnT>
                    <a:lnB w="9525" cap="flat" cmpd="sng" algn="ctr">
                      <a:solidFill>
                        <a:schemeClr val="accent1"/>
                      </a:solidFill>
                      <a:prstDash val="solid"/>
                    </a:lnB>
                    <a:noFill/>
                  </a:tcPr>
                </a:tc>
                <a:tc>
                  <a:txBody>
                    <a:bodyPr/>
                    <a:lstStyle/>
                    <a:p>
                      <a:pPr marL="0" rtl="0" fontAlgn="t" latinLnBrk="0">
                        <a:spcBef>
                          <a:spcPts val="0"/>
                        </a:spcBef>
                        <a:spcAft>
                          <a:spcPts val="0"/>
                        </a:spcAft>
                      </a:pPr>
                      <a:r>
                        <a:rPr lang="en-US" sz="1400" cap="none" spc="0">
                          <a:solidFill>
                            <a:schemeClr val="tx1"/>
                          </a:solidFill>
                          <a:effectLst/>
                        </a:rPr>
                        <a:t>   $7,176,992</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38100" cmpd="sng">
                      <a:noFill/>
                    </a:lnT>
                    <a:lnB w="9525" cap="flat" cmpd="sng" algn="ctr">
                      <a:solidFill>
                        <a:schemeClr val="accent1"/>
                      </a:solidFill>
                      <a:prstDash val="solid"/>
                    </a:lnB>
                    <a:noFill/>
                  </a:tcPr>
                </a:tc>
                <a:extLst>
                  <a:ext uri="{0D108BD9-81ED-4DB2-BD59-A6C34878D82A}">
                    <a16:rowId xmlns:a16="http://schemas.microsoft.com/office/drawing/2014/main" val="1509194807"/>
                  </a:ext>
                </a:extLst>
              </a:tr>
              <a:tr h="319059">
                <a:tc>
                  <a:txBody>
                    <a:bodyPr/>
                    <a:lstStyle/>
                    <a:p>
                      <a:pPr marL="0" rtl="0" fontAlgn="t" latinLnBrk="0">
                        <a:spcBef>
                          <a:spcPts val="0"/>
                        </a:spcBef>
                        <a:spcAft>
                          <a:spcPts val="0"/>
                        </a:spcAft>
                      </a:pPr>
                      <a:r>
                        <a:rPr lang="en-US" sz="1400" cap="none" spc="0">
                          <a:solidFill>
                            <a:schemeClr val="tx1"/>
                          </a:solidFill>
                          <a:effectLst/>
                        </a:rPr>
                        <a:t>Fringe Benefits</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tc>
                  <a:txBody>
                    <a:bodyPr/>
                    <a:lstStyle/>
                    <a:p>
                      <a:pPr marL="0" rtl="0" fontAlgn="t" latinLnBrk="0">
                        <a:spcBef>
                          <a:spcPts val="0"/>
                        </a:spcBef>
                        <a:spcAft>
                          <a:spcPts val="0"/>
                        </a:spcAft>
                      </a:pPr>
                      <a:r>
                        <a:rPr lang="en-US" sz="1400" cap="none" spc="0">
                          <a:solidFill>
                            <a:schemeClr val="tx1"/>
                          </a:solidFill>
                          <a:effectLst/>
                        </a:rPr>
                        <a:t>  $2,729,880</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extLst>
                  <a:ext uri="{0D108BD9-81ED-4DB2-BD59-A6C34878D82A}">
                    <a16:rowId xmlns:a16="http://schemas.microsoft.com/office/drawing/2014/main" val="3958845057"/>
                  </a:ext>
                </a:extLst>
              </a:tr>
              <a:tr h="319059">
                <a:tc>
                  <a:txBody>
                    <a:bodyPr/>
                    <a:lstStyle/>
                    <a:p>
                      <a:pPr marL="0" rtl="0" fontAlgn="t" latinLnBrk="0">
                        <a:spcBef>
                          <a:spcPts val="0"/>
                        </a:spcBef>
                        <a:spcAft>
                          <a:spcPts val="0"/>
                        </a:spcAft>
                      </a:pPr>
                      <a:r>
                        <a:rPr lang="en-US" sz="1400" cap="none" spc="0">
                          <a:solidFill>
                            <a:schemeClr val="tx1"/>
                          </a:solidFill>
                          <a:effectLst/>
                        </a:rPr>
                        <a:t>Classroom Instructional Support</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12700" cmpd="sng">
                      <a:noFill/>
                      <a:prstDash val="solid"/>
                    </a:lnT>
                    <a:lnB w="9525" cap="flat" cmpd="sng" algn="ctr">
                      <a:solidFill>
                        <a:schemeClr val="accent1"/>
                      </a:solidFill>
                      <a:prstDash val="solid"/>
                    </a:lnB>
                    <a:noFill/>
                  </a:tcPr>
                </a:tc>
                <a:tc>
                  <a:txBody>
                    <a:bodyPr/>
                    <a:lstStyle/>
                    <a:p>
                      <a:pPr marL="0" rtl="0" fontAlgn="t" latinLnBrk="0">
                        <a:spcBef>
                          <a:spcPts val="0"/>
                        </a:spcBef>
                        <a:spcAft>
                          <a:spcPts val="0"/>
                        </a:spcAft>
                      </a:pP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12700" cmpd="sng">
                      <a:noFill/>
                      <a:prstDash val="solid"/>
                    </a:lnT>
                    <a:lnB w="9525" cap="flat" cmpd="sng" algn="ctr">
                      <a:solidFill>
                        <a:schemeClr val="accent1"/>
                      </a:solidFill>
                      <a:prstDash val="solid"/>
                    </a:lnB>
                    <a:noFill/>
                  </a:tcPr>
                </a:tc>
                <a:extLst>
                  <a:ext uri="{0D108BD9-81ED-4DB2-BD59-A6C34878D82A}">
                    <a16:rowId xmlns:a16="http://schemas.microsoft.com/office/drawing/2014/main" val="4093574648"/>
                  </a:ext>
                </a:extLst>
              </a:tr>
              <a:tr h="319059">
                <a:tc>
                  <a:txBody>
                    <a:bodyPr/>
                    <a:lstStyle/>
                    <a:p>
                      <a:pPr marL="0" rtl="0" fontAlgn="t" latinLnBrk="0">
                        <a:spcBef>
                          <a:spcPts val="0"/>
                        </a:spcBef>
                        <a:spcAft>
                          <a:spcPts val="0"/>
                        </a:spcAft>
                      </a:pPr>
                      <a:r>
                        <a:rPr lang="en-US" sz="1400" cap="none" spc="0">
                          <a:solidFill>
                            <a:schemeClr val="tx1"/>
                          </a:solidFill>
                          <a:effectLst/>
                        </a:rPr>
                        <a:t>Teacher Material and Supplies ($900/unit)</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tc>
                  <a:txBody>
                    <a:bodyPr/>
                    <a:lstStyle/>
                    <a:p>
                      <a:pPr marL="0" rtl="0" fontAlgn="t" latinLnBrk="0">
                        <a:spcBef>
                          <a:spcPts val="0"/>
                        </a:spcBef>
                        <a:spcAft>
                          <a:spcPts val="0"/>
                        </a:spcAft>
                      </a:pPr>
                      <a:r>
                        <a:rPr lang="en-US" sz="1400" cap="none" spc="0">
                          <a:solidFill>
                            <a:schemeClr val="tx1"/>
                          </a:solidFill>
                          <a:effectLst/>
                        </a:rPr>
                        <a:t>    $111,528</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extLst>
                  <a:ext uri="{0D108BD9-81ED-4DB2-BD59-A6C34878D82A}">
                    <a16:rowId xmlns:a16="http://schemas.microsoft.com/office/drawing/2014/main" val="1859858799"/>
                  </a:ext>
                </a:extLst>
              </a:tr>
              <a:tr h="319059">
                <a:tc>
                  <a:txBody>
                    <a:bodyPr/>
                    <a:lstStyle/>
                    <a:p>
                      <a:pPr marL="0" rtl="0" fontAlgn="t" latinLnBrk="0">
                        <a:spcBef>
                          <a:spcPts val="0"/>
                        </a:spcBef>
                        <a:spcAft>
                          <a:spcPts val="0"/>
                        </a:spcAft>
                      </a:pPr>
                      <a:r>
                        <a:rPr lang="en-US" sz="1400" cap="none" spc="0">
                          <a:solidFill>
                            <a:schemeClr val="tx1"/>
                          </a:solidFill>
                          <a:effectLst/>
                        </a:rPr>
                        <a:t>Technology ($500/unit)</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12700" cmpd="sng">
                      <a:noFill/>
                      <a:prstDash val="solid"/>
                    </a:lnT>
                    <a:lnB w="9525" cap="flat" cmpd="sng" algn="ctr">
                      <a:solidFill>
                        <a:schemeClr val="accent1"/>
                      </a:solidFill>
                      <a:prstDash val="solid"/>
                    </a:lnB>
                    <a:noFill/>
                  </a:tcPr>
                </a:tc>
                <a:tc>
                  <a:txBody>
                    <a:bodyPr/>
                    <a:lstStyle/>
                    <a:p>
                      <a:pPr marL="0" rtl="0" fontAlgn="t" latinLnBrk="0">
                        <a:spcBef>
                          <a:spcPts val="0"/>
                        </a:spcBef>
                        <a:spcAft>
                          <a:spcPts val="0"/>
                        </a:spcAft>
                      </a:pPr>
                      <a:r>
                        <a:rPr lang="en-US" sz="1400" cap="none" spc="0">
                          <a:solidFill>
                            <a:schemeClr val="tx1"/>
                          </a:solidFill>
                          <a:effectLst/>
                        </a:rPr>
                        <a:t>      $61,960</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12700" cmpd="sng">
                      <a:noFill/>
                      <a:prstDash val="solid"/>
                    </a:lnT>
                    <a:lnB w="9525" cap="flat" cmpd="sng" algn="ctr">
                      <a:solidFill>
                        <a:schemeClr val="accent1"/>
                      </a:solidFill>
                      <a:prstDash val="solid"/>
                    </a:lnB>
                    <a:noFill/>
                  </a:tcPr>
                </a:tc>
                <a:extLst>
                  <a:ext uri="{0D108BD9-81ED-4DB2-BD59-A6C34878D82A}">
                    <a16:rowId xmlns:a16="http://schemas.microsoft.com/office/drawing/2014/main" val="1619375983"/>
                  </a:ext>
                </a:extLst>
              </a:tr>
              <a:tr h="319059">
                <a:tc>
                  <a:txBody>
                    <a:bodyPr/>
                    <a:lstStyle/>
                    <a:p>
                      <a:pPr marL="0" rtl="0" fontAlgn="t" latinLnBrk="0">
                        <a:spcBef>
                          <a:spcPts val="0"/>
                        </a:spcBef>
                        <a:spcAft>
                          <a:spcPts val="0"/>
                        </a:spcAft>
                      </a:pPr>
                      <a:r>
                        <a:rPr lang="en-US" sz="1400" cap="none" spc="0">
                          <a:solidFill>
                            <a:schemeClr val="tx1"/>
                          </a:solidFill>
                          <a:effectLst/>
                        </a:rPr>
                        <a:t>Library Enhancement ($157.72/unit)</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tc>
                  <a:txBody>
                    <a:bodyPr/>
                    <a:lstStyle/>
                    <a:p>
                      <a:pPr marL="0" rtl="0" fontAlgn="t" latinLnBrk="0">
                        <a:spcBef>
                          <a:spcPts val="0"/>
                        </a:spcBef>
                        <a:spcAft>
                          <a:spcPts val="0"/>
                        </a:spcAft>
                      </a:pPr>
                      <a:r>
                        <a:rPr lang="en-US" sz="1400" cap="none" spc="0">
                          <a:solidFill>
                            <a:schemeClr val="tx1"/>
                          </a:solidFill>
                          <a:effectLst/>
                        </a:rPr>
                        <a:t>      $19,545</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extLst>
                  <a:ext uri="{0D108BD9-81ED-4DB2-BD59-A6C34878D82A}">
                    <a16:rowId xmlns:a16="http://schemas.microsoft.com/office/drawing/2014/main" val="3044717947"/>
                  </a:ext>
                </a:extLst>
              </a:tr>
              <a:tr h="319059">
                <a:tc>
                  <a:txBody>
                    <a:bodyPr/>
                    <a:lstStyle/>
                    <a:p>
                      <a:pPr marL="0" rtl="0" fontAlgn="t" latinLnBrk="0">
                        <a:spcBef>
                          <a:spcPts val="0"/>
                        </a:spcBef>
                        <a:spcAft>
                          <a:spcPts val="0"/>
                        </a:spcAft>
                      </a:pPr>
                      <a:r>
                        <a:rPr lang="en-US" sz="1400" cap="none" spc="0">
                          <a:solidFill>
                            <a:schemeClr val="tx1"/>
                          </a:solidFill>
                          <a:effectLst/>
                        </a:rPr>
                        <a:t>Professional Development ($100/unit</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12700" cmpd="sng">
                      <a:noFill/>
                      <a:prstDash val="solid"/>
                    </a:lnT>
                    <a:lnB w="9525" cap="flat" cmpd="sng" algn="ctr">
                      <a:solidFill>
                        <a:schemeClr val="accent1"/>
                      </a:solidFill>
                      <a:prstDash val="solid"/>
                    </a:lnB>
                    <a:noFill/>
                  </a:tcPr>
                </a:tc>
                <a:tc>
                  <a:txBody>
                    <a:bodyPr/>
                    <a:lstStyle/>
                    <a:p>
                      <a:pPr marL="0" rtl="0" fontAlgn="t" latinLnBrk="0">
                        <a:spcBef>
                          <a:spcPts val="0"/>
                        </a:spcBef>
                        <a:spcAft>
                          <a:spcPts val="0"/>
                        </a:spcAft>
                      </a:pPr>
                      <a:r>
                        <a:rPr lang="en-US" sz="1400" cap="none" spc="0">
                          <a:solidFill>
                            <a:schemeClr val="tx1"/>
                          </a:solidFill>
                          <a:effectLst/>
                        </a:rPr>
                        <a:t>       $12,392</a:t>
                      </a:r>
                      <a:endParaRPr lang="en-US" sz="1400" cap="none" spc="0">
                        <a:solidFill>
                          <a:schemeClr val="tx1"/>
                        </a:solidFill>
                        <a:effectLst/>
                        <a:latin typeface="Arial"/>
                      </a:endParaRPr>
                    </a:p>
                  </a:txBody>
                  <a:tcPr marL="0" marR="62270" marT="31185" marB="31185">
                    <a:lnL w="12700" cmpd="sng">
                      <a:noFill/>
                      <a:prstDash val="solid"/>
                    </a:lnL>
                    <a:lnR w="12700" cmpd="sng">
                      <a:noFill/>
                      <a:prstDash val="solid"/>
                    </a:lnR>
                    <a:lnT w="12700" cmpd="sng">
                      <a:noFill/>
                      <a:prstDash val="solid"/>
                    </a:lnT>
                    <a:lnB w="9525" cap="flat" cmpd="sng" algn="ctr">
                      <a:solidFill>
                        <a:schemeClr val="accent1"/>
                      </a:solidFill>
                      <a:prstDash val="solid"/>
                    </a:lnB>
                    <a:noFill/>
                  </a:tcPr>
                </a:tc>
                <a:extLst>
                  <a:ext uri="{0D108BD9-81ED-4DB2-BD59-A6C34878D82A}">
                    <a16:rowId xmlns:a16="http://schemas.microsoft.com/office/drawing/2014/main" val="3832509318"/>
                  </a:ext>
                </a:extLst>
              </a:tr>
              <a:tr h="319059">
                <a:tc>
                  <a:txBody>
                    <a:bodyPr/>
                    <a:lstStyle/>
                    <a:p>
                      <a:pPr marL="0" rtl="0" fontAlgn="t" latinLnBrk="0">
                        <a:spcBef>
                          <a:spcPts val="0"/>
                        </a:spcBef>
                        <a:spcAft>
                          <a:spcPts val="0"/>
                        </a:spcAft>
                      </a:pPr>
                      <a:r>
                        <a:rPr lang="en-US" sz="1400" cap="none" spc="0">
                          <a:solidFill>
                            <a:schemeClr val="tx1"/>
                          </a:solidFill>
                          <a:effectLst/>
                        </a:rPr>
                        <a:t>Textbooks ($75/</a:t>
                      </a:r>
                      <a:r>
                        <a:rPr lang="en-US" sz="1400" cap="none" spc="0" err="1">
                          <a:solidFill>
                            <a:schemeClr val="tx1"/>
                          </a:solidFill>
                          <a:effectLst/>
                        </a:rPr>
                        <a:t>adm</a:t>
                      </a:r>
                      <a:r>
                        <a:rPr lang="en-US" sz="1400" cap="none" spc="0">
                          <a:solidFill>
                            <a:schemeClr val="tx1"/>
                          </a:solidFill>
                          <a:effectLst/>
                        </a:rPr>
                        <a:t>)</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tc>
                  <a:txBody>
                    <a:bodyPr/>
                    <a:lstStyle/>
                    <a:p>
                      <a:pPr marL="0" rtl="0" fontAlgn="t" latinLnBrk="0">
                        <a:spcBef>
                          <a:spcPts val="0"/>
                        </a:spcBef>
                        <a:spcAft>
                          <a:spcPts val="0"/>
                        </a:spcAft>
                      </a:pPr>
                      <a:r>
                        <a:rPr lang="en-US" sz="1400" cap="none" spc="0">
                          <a:solidFill>
                            <a:schemeClr val="tx1"/>
                          </a:solidFill>
                          <a:effectLst/>
                        </a:rPr>
                        <a:t>     $133,777</a:t>
                      </a:r>
                      <a:endParaRPr lang="en-US" sz="1400" cap="none" spc="0">
                        <a:solidFill>
                          <a:schemeClr val="tx1"/>
                        </a:solidFill>
                        <a:effectLst/>
                        <a:latin typeface="Arial"/>
                      </a:endParaRPr>
                    </a:p>
                  </a:txBody>
                  <a:tcPr marL="35753" marR="62270" marT="31185" marB="31185">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extLst>
                  <a:ext uri="{0D108BD9-81ED-4DB2-BD59-A6C34878D82A}">
                    <a16:rowId xmlns:a16="http://schemas.microsoft.com/office/drawing/2014/main" val="1456419644"/>
                  </a:ext>
                </a:extLst>
              </a:tr>
              <a:tr h="328712">
                <a:tc>
                  <a:txBody>
                    <a:bodyPr/>
                    <a:lstStyle/>
                    <a:p>
                      <a:pPr marL="0" rtl="0" fontAlgn="t" latinLnBrk="0">
                        <a:spcBef>
                          <a:spcPts val="0"/>
                        </a:spcBef>
                        <a:spcAft>
                          <a:spcPts val="0"/>
                        </a:spcAft>
                      </a:pPr>
                      <a:endParaRPr lang="en-US" sz="1400" cap="none" spc="0">
                        <a:solidFill>
                          <a:schemeClr val="tx1"/>
                        </a:solidFill>
                        <a:effectLst/>
                        <a:latin typeface="Arial"/>
                      </a:endParaRPr>
                    </a:p>
                  </a:txBody>
                  <a:tcPr marL="0" marR="70711" marT="35356" marB="35356">
                    <a:lnL w="12700" cmpd="sng">
                      <a:noFill/>
                      <a:prstDash val="solid"/>
                    </a:lnL>
                    <a:lnR w="12700" cmpd="sng">
                      <a:noFill/>
                      <a:prstDash val="solid"/>
                    </a:lnR>
                    <a:lnT w="12700" cmpd="sng">
                      <a:noFill/>
                      <a:prstDash val="solid"/>
                    </a:lnT>
                    <a:lnB w="9525" cap="flat" cmpd="sng" algn="ctr">
                      <a:solidFill>
                        <a:schemeClr val="accent1"/>
                      </a:solidFill>
                      <a:prstDash val="solid"/>
                    </a:lnB>
                    <a:noFill/>
                  </a:tcPr>
                </a:tc>
                <a:tc>
                  <a:txBody>
                    <a:bodyPr/>
                    <a:lstStyle/>
                    <a:p>
                      <a:pPr marL="0" rtl="0" fontAlgn="t" latinLnBrk="0">
                        <a:spcBef>
                          <a:spcPts val="0"/>
                        </a:spcBef>
                        <a:spcAft>
                          <a:spcPts val="0"/>
                        </a:spcAft>
                      </a:pPr>
                      <a:endParaRPr lang="en-US" sz="1400" cap="none" spc="0">
                        <a:solidFill>
                          <a:schemeClr val="tx1"/>
                        </a:solidFill>
                        <a:effectLst/>
                        <a:latin typeface="Arial"/>
                      </a:endParaRPr>
                    </a:p>
                  </a:txBody>
                  <a:tcPr marL="0" marR="70711" marT="35356" marB="35356">
                    <a:lnL w="12700" cmpd="sng">
                      <a:noFill/>
                      <a:prstDash val="solid"/>
                    </a:lnL>
                    <a:lnR w="12700" cmpd="sng">
                      <a:noFill/>
                      <a:prstDash val="solid"/>
                    </a:lnR>
                    <a:lnT w="12700" cmpd="sng">
                      <a:noFill/>
                      <a:prstDash val="solid"/>
                    </a:lnT>
                    <a:lnB w="9525" cap="flat" cmpd="sng" algn="ctr">
                      <a:solidFill>
                        <a:schemeClr val="accent1"/>
                      </a:solidFill>
                      <a:prstDash val="solid"/>
                    </a:lnB>
                    <a:noFill/>
                  </a:tcPr>
                </a:tc>
                <a:extLst>
                  <a:ext uri="{0D108BD9-81ED-4DB2-BD59-A6C34878D82A}">
                    <a16:rowId xmlns:a16="http://schemas.microsoft.com/office/drawing/2014/main" val="1662176909"/>
                  </a:ext>
                </a:extLst>
              </a:tr>
              <a:tr h="328712">
                <a:tc>
                  <a:txBody>
                    <a:bodyPr/>
                    <a:lstStyle/>
                    <a:p>
                      <a:pPr marL="0" rtl="0" fontAlgn="t" latinLnBrk="0">
                        <a:spcBef>
                          <a:spcPts val="0"/>
                        </a:spcBef>
                        <a:spcAft>
                          <a:spcPts val="0"/>
                        </a:spcAft>
                      </a:pPr>
                      <a:r>
                        <a:rPr lang="en-US" sz="1400" cap="none" spc="0">
                          <a:solidFill>
                            <a:schemeClr val="tx1"/>
                          </a:solidFill>
                          <a:effectLst/>
                        </a:rPr>
                        <a:t>Total Foundation Program</a:t>
                      </a:r>
                      <a:endParaRPr lang="en-US" sz="1400" cap="none" spc="0">
                        <a:solidFill>
                          <a:schemeClr val="tx1"/>
                        </a:solidFill>
                        <a:effectLst/>
                        <a:latin typeface="Arial"/>
                      </a:endParaRPr>
                    </a:p>
                  </a:txBody>
                  <a:tcPr marL="35753" marR="70711" marT="35356" marB="35356">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tc>
                  <a:txBody>
                    <a:bodyPr/>
                    <a:lstStyle/>
                    <a:p>
                      <a:pPr marL="0" rtl="0" fontAlgn="t" latinLnBrk="0">
                        <a:spcBef>
                          <a:spcPts val="0"/>
                        </a:spcBef>
                        <a:spcAft>
                          <a:spcPts val="0"/>
                        </a:spcAft>
                      </a:pPr>
                      <a:r>
                        <a:rPr lang="en-US" sz="1400" cap="none" spc="0">
                          <a:solidFill>
                            <a:schemeClr val="tx1"/>
                          </a:solidFill>
                          <a:effectLst/>
                        </a:rPr>
                        <a:t>  $12,885,149</a:t>
                      </a:r>
                      <a:endParaRPr lang="en-US" sz="1400" cap="none" spc="0">
                        <a:solidFill>
                          <a:schemeClr val="tx1"/>
                        </a:solidFill>
                        <a:effectLst/>
                        <a:latin typeface="Arial"/>
                      </a:endParaRPr>
                    </a:p>
                  </a:txBody>
                  <a:tcPr marL="35753" marR="70711" marT="35356" marB="35356">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extLst>
                  <a:ext uri="{0D108BD9-81ED-4DB2-BD59-A6C34878D82A}">
                    <a16:rowId xmlns:a16="http://schemas.microsoft.com/office/drawing/2014/main" val="2639235504"/>
                  </a:ext>
                </a:extLst>
              </a:tr>
              <a:tr h="328712">
                <a:tc>
                  <a:txBody>
                    <a:bodyPr/>
                    <a:lstStyle/>
                    <a:p>
                      <a:pPr marL="0" rtl="0" fontAlgn="t" latinLnBrk="0">
                        <a:spcBef>
                          <a:spcPts val="0"/>
                        </a:spcBef>
                        <a:spcAft>
                          <a:spcPts val="0"/>
                        </a:spcAft>
                      </a:pPr>
                      <a:r>
                        <a:rPr lang="en-US" sz="1400" cap="none" spc="0">
                          <a:solidFill>
                            <a:schemeClr val="tx1"/>
                          </a:solidFill>
                          <a:effectLst/>
                        </a:rPr>
                        <a:t>Less: Local Funds</a:t>
                      </a:r>
                      <a:endParaRPr lang="en-US" sz="1400" cap="none" spc="0">
                        <a:solidFill>
                          <a:schemeClr val="tx1"/>
                        </a:solidFill>
                        <a:effectLst/>
                        <a:latin typeface="Arial"/>
                      </a:endParaRPr>
                    </a:p>
                  </a:txBody>
                  <a:tcPr marL="0" marR="70711" marT="35356" marB="35356">
                    <a:lnL w="12700" cmpd="sng">
                      <a:noFill/>
                      <a:prstDash val="solid"/>
                    </a:lnL>
                    <a:lnR w="12700" cmpd="sng">
                      <a:noFill/>
                      <a:prstDash val="solid"/>
                    </a:lnR>
                    <a:lnT w="12700" cmpd="sng">
                      <a:noFill/>
                      <a:prstDash val="solid"/>
                    </a:lnT>
                    <a:lnB w="9525" cap="flat" cmpd="sng" algn="ctr">
                      <a:solidFill>
                        <a:schemeClr val="accent1"/>
                      </a:solidFill>
                      <a:prstDash val="solid"/>
                    </a:lnB>
                    <a:noFill/>
                  </a:tcPr>
                </a:tc>
                <a:tc>
                  <a:txBody>
                    <a:bodyPr/>
                    <a:lstStyle/>
                    <a:p>
                      <a:pPr marL="0" rtl="0" fontAlgn="t" latinLnBrk="0">
                        <a:spcBef>
                          <a:spcPts val="0"/>
                        </a:spcBef>
                        <a:spcAft>
                          <a:spcPts val="0"/>
                        </a:spcAft>
                      </a:pPr>
                      <a:r>
                        <a:rPr lang="en-US" sz="1400" cap="none" spc="0">
                          <a:solidFill>
                            <a:schemeClr val="tx1"/>
                          </a:solidFill>
                          <a:effectLst/>
                        </a:rPr>
                        <a:t>    $1,347,500</a:t>
                      </a:r>
                      <a:endParaRPr lang="en-US" sz="1400" cap="none" spc="0">
                        <a:solidFill>
                          <a:schemeClr val="tx1"/>
                        </a:solidFill>
                        <a:effectLst/>
                        <a:latin typeface="Arial"/>
                      </a:endParaRPr>
                    </a:p>
                  </a:txBody>
                  <a:tcPr marL="0" marR="70711" marT="35356" marB="35356">
                    <a:lnL w="12700" cmpd="sng">
                      <a:noFill/>
                      <a:prstDash val="solid"/>
                    </a:lnL>
                    <a:lnR w="12700" cmpd="sng">
                      <a:noFill/>
                      <a:prstDash val="solid"/>
                    </a:lnR>
                    <a:lnT w="12700" cmpd="sng">
                      <a:noFill/>
                      <a:prstDash val="solid"/>
                    </a:lnT>
                    <a:lnB w="9525" cap="flat" cmpd="sng" algn="ctr">
                      <a:solidFill>
                        <a:schemeClr val="accent1"/>
                      </a:solidFill>
                      <a:prstDash val="solid"/>
                    </a:lnB>
                    <a:noFill/>
                  </a:tcPr>
                </a:tc>
                <a:extLst>
                  <a:ext uri="{0D108BD9-81ED-4DB2-BD59-A6C34878D82A}">
                    <a16:rowId xmlns:a16="http://schemas.microsoft.com/office/drawing/2014/main" val="3264380827"/>
                  </a:ext>
                </a:extLst>
              </a:tr>
              <a:tr h="328712">
                <a:tc>
                  <a:txBody>
                    <a:bodyPr/>
                    <a:lstStyle/>
                    <a:p>
                      <a:pPr marL="0" rtl="0" fontAlgn="t" latinLnBrk="0">
                        <a:spcBef>
                          <a:spcPts val="0"/>
                        </a:spcBef>
                        <a:spcAft>
                          <a:spcPts val="0"/>
                        </a:spcAft>
                      </a:pPr>
                      <a:r>
                        <a:rPr lang="en-US" sz="1400" cap="none" spc="0">
                          <a:solidFill>
                            <a:schemeClr val="tx1"/>
                          </a:solidFill>
                          <a:effectLst/>
                        </a:rPr>
                        <a:t>Total State Allocation (Foundation Program</a:t>
                      </a:r>
                      <a:endParaRPr lang="en-US" sz="1400" cap="none" spc="0">
                        <a:solidFill>
                          <a:schemeClr val="tx1"/>
                        </a:solidFill>
                        <a:effectLst/>
                        <a:latin typeface="Arial"/>
                      </a:endParaRPr>
                    </a:p>
                  </a:txBody>
                  <a:tcPr marL="35753" marR="70711" marT="35356" marB="35356">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tc>
                  <a:txBody>
                    <a:bodyPr/>
                    <a:lstStyle/>
                    <a:p>
                      <a:pPr marL="0" rtl="0" fontAlgn="t" latinLnBrk="0">
                        <a:spcBef>
                          <a:spcPts val="0"/>
                        </a:spcBef>
                        <a:spcAft>
                          <a:spcPts val="0"/>
                        </a:spcAft>
                      </a:pPr>
                      <a:r>
                        <a:rPr lang="en-US" sz="1400" cap="none" spc="0">
                          <a:solidFill>
                            <a:schemeClr val="tx1"/>
                          </a:solidFill>
                          <a:effectLst/>
                        </a:rPr>
                        <a:t>  $11,537,649</a:t>
                      </a:r>
                      <a:endParaRPr lang="en-US" sz="1400" cap="none" spc="0">
                        <a:solidFill>
                          <a:schemeClr val="tx1"/>
                        </a:solidFill>
                        <a:effectLst/>
                        <a:latin typeface="Arial"/>
                      </a:endParaRPr>
                    </a:p>
                  </a:txBody>
                  <a:tcPr marL="35753" marR="70711" marT="35356" marB="35356">
                    <a:lnL w="12700" cmpd="sng">
                      <a:noFill/>
                      <a:prstDash val="solid"/>
                    </a:lnL>
                    <a:lnR w="12700" cmpd="sng">
                      <a:noFill/>
                      <a:prstDash val="solid"/>
                    </a:lnR>
                    <a:lnT w="9525" cap="flat" cmpd="sng" algn="ctr">
                      <a:solidFill>
                        <a:schemeClr val="accent1"/>
                      </a:solidFill>
                      <a:prstDash val="solid"/>
                    </a:lnT>
                    <a:lnB w="12700" cmpd="sng">
                      <a:noFill/>
                      <a:prstDash val="solid"/>
                    </a:lnB>
                    <a:solidFill>
                      <a:schemeClr val="accent1">
                        <a:lumMod val="20000"/>
                        <a:lumOff val="80000"/>
                      </a:schemeClr>
                    </a:solidFill>
                  </a:tcPr>
                </a:tc>
                <a:extLst>
                  <a:ext uri="{0D108BD9-81ED-4DB2-BD59-A6C34878D82A}">
                    <a16:rowId xmlns:a16="http://schemas.microsoft.com/office/drawing/2014/main" val="494340548"/>
                  </a:ext>
                </a:extLst>
              </a:tr>
            </a:tbl>
          </a:graphicData>
        </a:graphic>
      </p:graphicFrame>
      <p:sp>
        <p:nvSpPr>
          <p:cNvPr id="21" name="TextBox 20">
            <a:extLst>
              <a:ext uri="{FF2B5EF4-FFF2-40B4-BE49-F238E27FC236}">
                <a16:creationId xmlns:a16="http://schemas.microsoft.com/office/drawing/2014/main" id="{7B912E65-DF0B-8740-9A8D-AC71E6BF5F46}"/>
              </a:ext>
            </a:extLst>
          </p:cNvPr>
          <p:cNvSpPr txBox="1"/>
          <p:nvPr/>
        </p:nvSpPr>
        <p:spPr>
          <a:xfrm>
            <a:off x="1915511" y="60910"/>
            <a:ext cx="4587764" cy="1200329"/>
          </a:xfrm>
          <a:prstGeom prst="rect">
            <a:avLst/>
          </a:prstGeom>
          <a:noFill/>
        </p:spPr>
        <p:txBody>
          <a:bodyPr wrap="square">
            <a:spAutoFit/>
          </a:bodyPr>
          <a:lstStyle/>
          <a:p>
            <a:r>
              <a:rPr lang="en-US" sz="1800" b="1" kern="1200">
                <a:latin typeface="+mj-lt"/>
                <a:ea typeface="+mj-ea"/>
                <a:cs typeface="+mj-cs"/>
              </a:rPr>
              <a:t>SUPPLEMENTAL INFORMATION TO PROPOSED FY 2023 BUDGET</a:t>
            </a:r>
            <a:br>
              <a:rPr lang="en-US" sz="1800" b="1" kern="1200"/>
            </a:br>
            <a:r>
              <a:rPr lang="en-US" sz="1800" b="1" kern="1200">
                <a:latin typeface="+mj-lt"/>
                <a:ea typeface="+mj-ea"/>
                <a:cs typeface="+mj-cs"/>
              </a:rPr>
              <a:t>As Required by Section 16-13-140,</a:t>
            </a:r>
            <a:br>
              <a:rPr lang="en-US" sz="1800" b="1" kern="1200"/>
            </a:br>
            <a:r>
              <a:rPr lang="en-US" sz="1800" b="1" kern="1200">
                <a:latin typeface="+mj-lt"/>
                <a:ea typeface="+mj-ea"/>
                <a:cs typeface="+mj-cs"/>
              </a:rPr>
              <a:t>Code of Alabama 1975</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Connector 2">
            <a:extLst>
              <a:ext uri="{FF2B5EF4-FFF2-40B4-BE49-F238E27FC236}">
                <a16:creationId xmlns:a16="http://schemas.microsoft.com/office/drawing/2014/main" id="{01432D8F-83CE-9CC4-BFAE-AE2B8D36B7EB}"/>
              </a:ext>
            </a:extLst>
          </p:cNvPr>
          <p:cNvSpPr/>
          <p:nvPr/>
        </p:nvSpPr>
        <p:spPr>
          <a:xfrm>
            <a:off x="411006" y="3318845"/>
            <a:ext cx="2819002" cy="207279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7C5DC7-720D-E6EE-37D5-EAD8CCF751AA}"/>
              </a:ext>
            </a:extLst>
          </p:cNvPr>
          <p:cNvSpPr>
            <a:spLocks noGrp="1"/>
          </p:cNvSpPr>
          <p:nvPr>
            <p:ph type="title"/>
          </p:nvPr>
        </p:nvSpPr>
        <p:spPr>
          <a:xfrm>
            <a:off x="609600" y="609600"/>
            <a:ext cx="6335870" cy="1569536"/>
          </a:xfrm>
        </p:spPr>
        <p:txBody>
          <a:bodyPr>
            <a:normAutofit/>
          </a:bodyPr>
          <a:lstStyle/>
          <a:p>
            <a:pPr algn="ctr"/>
            <a:r>
              <a:rPr lang="en-US" sz="2000" b="1">
                <a:solidFill>
                  <a:schemeClr val="tx1"/>
                </a:solidFill>
                <a:latin typeface="Arial"/>
                <a:cs typeface="Arial"/>
              </a:rPr>
              <a:t>SUPPLEMENTAL INFORMATION TO PROPOSED FY 2023 BUDGET</a:t>
            </a:r>
            <a:br>
              <a:rPr lang="en-US" sz="2000" b="1">
                <a:latin typeface="Arial"/>
              </a:rPr>
            </a:br>
            <a:r>
              <a:rPr lang="en-US" sz="2000" b="1">
                <a:solidFill>
                  <a:schemeClr val="tx1"/>
                </a:solidFill>
                <a:latin typeface="Arial"/>
                <a:cs typeface="Arial"/>
              </a:rPr>
              <a:t>As Required by Section 16-13-140,</a:t>
            </a:r>
            <a:br>
              <a:rPr lang="en-US" sz="2000" b="1">
                <a:latin typeface="Arial"/>
              </a:rPr>
            </a:br>
            <a:r>
              <a:rPr lang="en-US" sz="2000" b="1">
                <a:solidFill>
                  <a:schemeClr val="tx1"/>
                </a:solidFill>
                <a:latin typeface="Arial"/>
                <a:cs typeface="Arial"/>
              </a:rPr>
              <a:t>Code of Alabama 1975</a:t>
            </a:r>
            <a:endParaRPr lang="en-US" sz="2000">
              <a:solidFill>
                <a:schemeClr val="tx1"/>
              </a:solidFill>
              <a:latin typeface="Arial"/>
              <a:cs typeface="Arial"/>
            </a:endParaRPr>
          </a:p>
        </p:txBody>
      </p:sp>
      <p:sp>
        <p:nvSpPr>
          <p:cNvPr id="9" name="Content Placeholder 8">
            <a:extLst>
              <a:ext uri="{FF2B5EF4-FFF2-40B4-BE49-F238E27FC236}">
                <a16:creationId xmlns:a16="http://schemas.microsoft.com/office/drawing/2014/main" id="{F6FA9CC0-40F0-8D31-3600-8135AD0CCAB2}"/>
              </a:ext>
            </a:extLst>
          </p:cNvPr>
          <p:cNvSpPr>
            <a:spLocks noGrp="1"/>
          </p:cNvSpPr>
          <p:nvPr>
            <p:ph sz="half" idx="1"/>
          </p:nvPr>
        </p:nvSpPr>
        <p:spPr>
          <a:xfrm>
            <a:off x="763580" y="3238444"/>
            <a:ext cx="3111797" cy="753809"/>
          </a:xfrm>
        </p:spPr>
        <p:txBody>
          <a:bodyPr vert="horz" lIns="91440" tIns="45720" rIns="91440" bIns="45720" rtlCol="0" anchor="t">
            <a:noAutofit/>
          </a:bodyPr>
          <a:lstStyle/>
          <a:p>
            <a:pPr marL="0" indent="0">
              <a:buNone/>
            </a:pPr>
            <a:endParaRPr lang="en-US"/>
          </a:p>
          <a:p>
            <a:pPr marL="0" indent="0">
              <a:buNone/>
            </a:pPr>
            <a:endParaRPr lang="en-US"/>
          </a:p>
          <a:p>
            <a:pPr marL="0" indent="0">
              <a:buNone/>
            </a:pPr>
            <a:r>
              <a:rPr lang="en-US" sz="1900"/>
              <a:t>ADDITIONAL STATE APPROPRIATIONS</a:t>
            </a:r>
          </a:p>
        </p:txBody>
      </p:sp>
      <p:sp>
        <p:nvSpPr>
          <p:cNvPr id="14" name="Content Placeholder 13">
            <a:extLst>
              <a:ext uri="{FF2B5EF4-FFF2-40B4-BE49-F238E27FC236}">
                <a16:creationId xmlns:a16="http://schemas.microsoft.com/office/drawing/2014/main" id="{B7C047BD-2B75-572F-0566-D261ED8981C9}"/>
              </a:ext>
            </a:extLst>
          </p:cNvPr>
          <p:cNvSpPr>
            <a:spLocks noGrp="1"/>
          </p:cNvSpPr>
          <p:nvPr>
            <p:ph sz="half" idx="2"/>
          </p:nvPr>
        </p:nvSpPr>
        <p:spPr>
          <a:xfrm>
            <a:off x="3316832" y="2951312"/>
            <a:ext cx="7245881" cy="2468465"/>
          </a:xfrm>
        </p:spPr>
        <p:txBody>
          <a:bodyPr vert="horz" lIns="91440" tIns="45720" rIns="91440" bIns="45720" rtlCol="0" anchor="t">
            <a:normAutofit/>
          </a:bodyPr>
          <a:lstStyle/>
          <a:p>
            <a:pPr marL="0" indent="0">
              <a:spcBef>
                <a:spcPts val="0"/>
              </a:spcBef>
              <a:buNone/>
            </a:pPr>
            <a:endParaRPr lang="en-US" b="1">
              <a:latin typeface="Arial Rounded MT Bold"/>
            </a:endParaRPr>
          </a:p>
          <a:p>
            <a:pPr marL="285750" indent="-285750">
              <a:spcBef>
                <a:spcPts val="0"/>
              </a:spcBef>
              <a:buFont typeface="Wingdings" charset="2"/>
              <a:buChar char="q"/>
            </a:pPr>
            <a:r>
              <a:rPr lang="en-US" b="1">
                <a:latin typeface="Arial Rounded MT Bold"/>
              </a:rPr>
              <a:t>School Nurse -  167,951</a:t>
            </a:r>
          </a:p>
          <a:p>
            <a:pPr marL="285750" indent="-285750">
              <a:spcBef>
                <a:spcPts val="0"/>
              </a:spcBef>
              <a:buFont typeface="Wingdings" charset="2"/>
              <a:buChar char="q"/>
            </a:pPr>
            <a:r>
              <a:rPr lang="en-US" b="1">
                <a:latin typeface="Arial Rounded MT Bold"/>
              </a:rPr>
              <a:t>At-Risk  68,380                                              </a:t>
            </a:r>
            <a:endParaRPr lang="en-US"/>
          </a:p>
          <a:p>
            <a:pPr marL="285750" indent="-285750">
              <a:spcBef>
                <a:spcPts val="0"/>
              </a:spcBef>
              <a:buFont typeface="Wingdings" charset="2"/>
              <a:buChar char="q"/>
            </a:pPr>
            <a:r>
              <a:rPr lang="en-US" b="1">
                <a:latin typeface="Arial Rounded MT Bold"/>
              </a:rPr>
              <a:t>Technology  Coordinator  - 60,553                                                                      </a:t>
            </a:r>
            <a:endParaRPr lang="en-US" b="1">
              <a:latin typeface="Arial Rounded MT Bold"/>
              <a:ea typeface="+mn-lt"/>
              <a:cs typeface="+mn-lt"/>
            </a:endParaRPr>
          </a:p>
          <a:p>
            <a:pPr>
              <a:spcBef>
                <a:spcPts val="0"/>
              </a:spcBef>
            </a:pPr>
            <a:endParaRPr lang="en-US" b="1">
              <a:latin typeface="Arial Rounded MT Bold"/>
              <a:ea typeface="+mn-lt"/>
              <a:cs typeface="+mn-lt"/>
            </a:endParaRPr>
          </a:p>
          <a:p>
            <a:endParaRPr lang="en-US"/>
          </a:p>
        </p:txBody>
      </p:sp>
    </p:spTree>
    <p:extLst>
      <p:ext uri="{BB962C8B-B14F-4D97-AF65-F5344CB8AC3E}">
        <p14:creationId xmlns:p14="http://schemas.microsoft.com/office/powerpoint/2010/main" val="2978670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CB0757B8-4F24-20C2-72EB-AF6E2A7CBD09}"/>
              </a:ext>
            </a:extLst>
          </p:cNvPr>
          <p:cNvGraphicFramePr>
            <a:graphicFrameLocks noGrp="1"/>
          </p:cNvGraphicFramePr>
          <p:nvPr>
            <p:extLst>
              <p:ext uri="{D42A27DB-BD31-4B8C-83A1-F6EECF244321}">
                <p14:modId xmlns:p14="http://schemas.microsoft.com/office/powerpoint/2010/main" val="3834271508"/>
              </p:ext>
            </p:extLst>
          </p:nvPr>
        </p:nvGraphicFramePr>
        <p:xfrm>
          <a:off x="450093" y="1646393"/>
          <a:ext cx="8131100" cy="4275224"/>
        </p:xfrm>
        <a:graphic>
          <a:graphicData uri="http://schemas.openxmlformats.org/drawingml/2006/table">
            <a:tbl>
              <a:tblPr firstRow="1" bandRow="1">
                <a:tableStyleId>{1FECB4D8-DB02-4DC6-A0A2-4F2EBAE1DC90}</a:tableStyleId>
              </a:tblPr>
              <a:tblGrid>
                <a:gridCol w="2769919">
                  <a:extLst>
                    <a:ext uri="{9D8B030D-6E8A-4147-A177-3AD203B41FA5}">
                      <a16:colId xmlns:a16="http://schemas.microsoft.com/office/drawing/2014/main" val="2292614467"/>
                    </a:ext>
                  </a:extLst>
                </a:gridCol>
                <a:gridCol w="1448924">
                  <a:extLst>
                    <a:ext uri="{9D8B030D-6E8A-4147-A177-3AD203B41FA5}">
                      <a16:colId xmlns:a16="http://schemas.microsoft.com/office/drawing/2014/main" val="782677132"/>
                    </a:ext>
                  </a:extLst>
                </a:gridCol>
                <a:gridCol w="967889">
                  <a:extLst>
                    <a:ext uri="{9D8B030D-6E8A-4147-A177-3AD203B41FA5}">
                      <a16:colId xmlns:a16="http://schemas.microsoft.com/office/drawing/2014/main" val="1742244707"/>
                    </a:ext>
                  </a:extLst>
                </a:gridCol>
                <a:gridCol w="941986">
                  <a:extLst>
                    <a:ext uri="{9D8B030D-6E8A-4147-A177-3AD203B41FA5}">
                      <a16:colId xmlns:a16="http://schemas.microsoft.com/office/drawing/2014/main" val="3873498604"/>
                    </a:ext>
                  </a:extLst>
                </a:gridCol>
                <a:gridCol w="736622">
                  <a:extLst>
                    <a:ext uri="{9D8B030D-6E8A-4147-A177-3AD203B41FA5}">
                      <a16:colId xmlns:a16="http://schemas.microsoft.com/office/drawing/2014/main" val="2072027701"/>
                    </a:ext>
                  </a:extLst>
                </a:gridCol>
                <a:gridCol w="1265760">
                  <a:extLst>
                    <a:ext uri="{9D8B030D-6E8A-4147-A177-3AD203B41FA5}">
                      <a16:colId xmlns:a16="http://schemas.microsoft.com/office/drawing/2014/main" val="240678758"/>
                    </a:ext>
                  </a:extLst>
                </a:gridCol>
              </a:tblGrid>
              <a:tr h="437239">
                <a:tc>
                  <a:txBody>
                    <a:bodyPr/>
                    <a:lstStyle/>
                    <a:p>
                      <a:pPr marL="0" rtl="0" fontAlgn="b" latinLnBrk="0">
                        <a:spcBef>
                          <a:spcPts val="0"/>
                        </a:spcBef>
                        <a:spcAft>
                          <a:spcPts val="0"/>
                        </a:spcAft>
                      </a:pPr>
                      <a:endParaRPr lang="en-US" sz="1500" cap="none" spc="0">
                        <a:effectLst/>
                      </a:endParaRPr>
                    </a:p>
                  </a:txBody>
                  <a:tcPr marL="55204" marR="41403" marT="68403" marB="68403" anchor="ctr"/>
                </a:tc>
                <a:tc gridSpan="5">
                  <a:txBody>
                    <a:bodyPr/>
                    <a:lstStyle/>
                    <a:p>
                      <a:pPr marL="0" algn="l" rtl="0" fontAlgn="b" latinLnBrk="0">
                        <a:spcBef>
                          <a:spcPts val="0"/>
                        </a:spcBef>
                        <a:spcAft>
                          <a:spcPts val="0"/>
                        </a:spcAft>
                      </a:pPr>
                      <a:r>
                        <a:rPr lang="en-US" sz="1500" cap="none" spc="0">
                          <a:effectLst/>
                        </a:rPr>
                        <a:t>  Number by Source of Funds</a:t>
                      </a:r>
                    </a:p>
                  </a:txBody>
                  <a:tcPr marL="55204" marR="41403" marT="68403" marB="68403" anchor="ct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1693695594"/>
                  </a:ext>
                </a:extLst>
              </a:tr>
              <a:tr h="643713">
                <a:tc>
                  <a:txBody>
                    <a:bodyPr/>
                    <a:lstStyle/>
                    <a:p>
                      <a:pPr marL="0" algn="ctr" rtl="0" fontAlgn="t" latinLnBrk="0">
                        <a:spcBef>
                          <a:spcPts val="0"/>
                        </a:spcBef>
                        <a:spcAft>
                          <a:spcPts val="0"/>
                        </a:spcAft>
                      </a:pPr>
                      <a:r>
                        <a:rPr lang="en-US" sz="1500" cap="none" spc="0">
                          <a:effectLst/>
                        </a:rPr>
                        <a:t>TYPE</a:t>
                      </a:r>
                    </a:p>
                  </a:txBody>
                  <a:tcPr marL="55204" marR="41403" marT="68403" marB="68403"/>
                </a:tc>
                <a:tc>
                  <a:txBody>
                    <a:bodyPr/>
                    <a:lstStyle/>
                    <a:p>
                      <a:pPr marL="0" algn="ctr" rtl="0" fontAlgn="t" latinLnBrk="0">
                        <a:spcBef>
                          <a:spcPts val="0"/>
                        </a:spcBef>
                        <a:spcAft>
                          <a:spcPts val="0"/>
                        </a:spcAft>
                      </a:pPr>
                      <a:r>
                        <a:rPr lang="en-US" sz="1500" cap="none" spc="0">
                          <a:effectLst/>
                        </a:rPr>
                        <a:t>State Earned</a:t>
                      </a:r>
                    </a:p>
                  </a:txBody>
                  <a:tcPr marL="55204" marR="41403" marT="68403" marB="68403"/>
                </a:tc>
                <a:tc>
                  <a:txBody>
                    <a:bodyPr/>
                    <a:lstStyle/>
                    <a:p>
                      <a:pPr marL="0" algn="ctr" rtl="0" fontAlgn="t" latinLnBrk="0">
                        <a:spcBef>
                          <a:spcPts val="0"/>
                        </a:spcBef>
                        <a:spcAft>
                          <a:spcPts val="0"/>
                        </a:spcAft>
                      </a:pPr>
                      <a:r>
                        <a:rPr lang="en-US" sz="1500" cap="none" spc="0">
                          <a:effectLst/>
                        </a:rPr>
                        <a:t>OTHER STATE</a:t>
                      </a:r>
                    </a:p>
                  </a:txBody>
                  <a:tcPr marL="55204" marR="41403" marT="68403" marB="68403"/>
                </a:tc>
                <a:tc>
                  <a:txBody>
                    <a:bodyPr/>
                    <a:lstStyle/>
                    <a:p>
                      <a:pPr marL="0" algn="ctr" rtl="0" fontAlgn="t" latinLnBrk="0">
                        <a:spcBef>
                          <a:spcPts val="0"/>
                        </a:spcBef>
                        <a:spcAft>
                          <a:spcPts val="0"/>
                        </a:spcAft>
                      </a:pPr>
                      <a:r>
                        <a:rPr lang="en-US" sz="1500" cap="none" spc="0">
                          <a:effectLst/>
                        </a:rPr>
                        <a:t>Federal</a:t>
                      </a:r>
                    </a:p>
                  </a:txBody>
                  <a:tcPr marL="55204" marR="41403" marT="68403" marB="68403"/>
                </a:tc>
                <a:tc>
                  <a:txBody>
                    <a:bodyPr/>
                    <a:lstStyle/>
                    <a:p>
                      <a:pPr marL="0" algn="ctr" rtl="0" fontAlgn="t" latinLnBrk="0">
                        <a:spcBef>
                          <a:spcPts val="0"/>
                        </a:spcBef>
                        <a:spcAft>
                          <a:spcPts val="0"/>
                        </a:spcAft>
                      </a:pPr>
                      <a:r>
                        <a:rPr lang="en-US" sz="1500" cap="none" spc="0">
                          <a:effectLst/>
                        </a:rPr>
                        <a:t>Local</a:t>
                      </a:r>
                    </a:p>
                  </a:txBody>
                  <a:tcPr marL="55204" marR="41403" marT="68403" marB="68403"/>
                </a:tc>
                <a:tc>
                  <a:txBody>
                    <a:bodyPr/>
                    <a:lstStyle/>
                    <a:p>
                      <a:pPr marL="0" algn="ctr" rtl="0" fontAlgn="t" latinLnBrk="0">
                        <a:spcBef>
                          <a:spcPts val="0"/>
                        </a:spcBef>
                        <a:spcAft>
                          <a:spcPts val="0"/>
                        </a:spcAft>
                      </a:pPr>
                      <a:r>
                        <a:rPr lang="en-US" sz="1500" cap="none" spc="0">
                          <a:effectLst/>
                        </a:rPr>
                        <a:t>Total Employees</a:t>
                      </a:r>
                    </a:p>
                  </a:txBody>
                  <a:tcPr marL="55204" marR="41403" marT="68403" marB="68403"/>
                </a:tc>
                <a:extLst>
                  <a:ext uri="{0D108BD9-81ED-4DB2-BD59-A6C34878D82A}">
                    <a16:rowId xmlns:a16="http://schemas.microsoft.com/office/drawing/2014/main" val="1576935499"/>
                  </a:ext>
                </a:extLst>
              </a:tr>
              <a:tr h="376511">
                <a:tc>
                  <a:txBody>
                    <a:bodyPr/>
                    <a:lstStyle/>
                    <a:p>
                      <a:pPr marL="0" rtl="0" fontAlgn="t" latinLnBrk="0">
                        <a:spcBef>
                          <a:spcPts val="0"/>
                        </a:spcBef>
                        <a:spcAft>
                          <a:spcPts val="0"/>
                        </a:spcAft>
                      </a:pPr>
                      <a:r>
                        <a:rPr lang="en-US" sz="1300" cap="none" spc="0">
                          <a:effectLst/>
                        </a:rPr>
                        <a:t>Teachers</a:t>
                      </a:r>
                    </a:p>
                  </a:txBody>
                  <a:tcPr marL="55204" marR="41403" marT="68403" marB="68403"/>
                </a:tc>
                <a:tc>
                  <a:txBody>
                    <a:bodyPr/>
                    <a:lstStyle/>
                    <a:p>
                      <a:pPr marL="0" algn="ctr" rtl="0" fontAlgn="t" latinLnBrk="0">
                        <a:spcBef>
                          <a:spcPts val="0"/>
                        </a:spcBef>
                        <a:spcAft>
                          <a:spcPts val="0"/>
                        </a:spcAft>
                      </a:pPr>
                      <a:r>
                        <a:rPr lang="en-US" sz="1400" cap="none" spc="0">
                          <a:effectLst/>
                        </a:rPr>
                        <a:t> 102.42</a:t>
                      </a:r>
                    </a:p>
                  </a:txBody>
                  <a:tcPr marL="55204" marR="41403" marT="68403" marB="68403"/>
                </a:tc>
                <a:tc>
                  <a:txBody>
                    <a:bodyPr/>
                    <a:lstStyle/>
                    <a:p>
                      <a:pPr marL="0" algn="ctr" rtl="0" fontAlgn="t" latinLnBrk="0">
                        <a:spcBef>
                          <a:spcPts val="0"/>
                        </a:spcBef>
                        <a:spcAft>
                          <a:spcPts val="0"/>
                        </a:spcAft>
                      </a:pPr>
                      <a:r>
                        <a:rPr lang="en-US" sz="1400" cap="none" spc="0">
                          <a:effectLst/>
                        </a:rPr>
                        <a:t>5.90</a:t>
                      </a:r>
                    </a:p>
                  </a:txBody>
                  <a:tcPr marL="55204" marR="41403" marT="68403" marB="68403"/>
                </a:tc>
                <a:tc>
                  <a:txBody>
                    <a:bodyPr/>
                    <a:lstStyle/>
                    <a:p>
                      <a:pPr marL="0" algn="ctr" rtl="0" fontAlgn="t" latinLnBrk="0">
                        <a:spcBef>
                          <a:spcPts val="0"/>
                        </a:spcBef>
                        <a:spcAft>
                          <a:spcPts val="0"/>
                        </a:spcAft>
                      </a:pPr>
                      <a:r>
                        <a:rPr lang="en-US" sz="1400" cap="none" spc="0">
                          <a:effectLst/>
                        </a:rPr>
                        <a:t>37.18</a:t>
                      </a:r>
                    </a:p>
                  </a:txBody>
                  <a:tcPr marL="55204" marR="41403" marT="68403" marB="68403"/>
                </a:tc>
                <a:tc>
                  <a:txBody>
                    <a:bodyPr/>
                    <a:lstStyle/>
                    <a:p>
                      <a:pPr marL="0" algn="ctr" rtl="0" fontAlgn="t" latinLnBrk="0">
                        <a:spcBef>
                          <a:spcPts val="0"/>
                        </a:spcBef>
                        <a:spcAft>
                          <a:spcPts val="0"/>
                        </a:spcAft>
                      </a:pPr>
                      <a:r>
                        <a:rPr lang="en-US" sz="1400" cap="none" spc="0">
                          <a:effectLst/>
                        </a:rPr>
                        <a:t>1.00</a:t>
                      </a:r>
                    </a:p>
                  </a:txBody>
                  <a:tcPr marL="55204" marR="41403" marT="68403" marB="68403"/>
                </a:tc>
                <a:tc>
                  <a:txBody>
                    <a:bodyPr/>
                    <a:lstStyle/>
                    <a:p>
                      <a:pPr marL="0" algn="ctr" rtl="0" fontAlgn="t" latinLnBrk="0">
                        <a:spcBef>
                          <a:spcPts val="0"/>
                        </a:spcBef>
                        <a:spcAft>
                          <a:spcPts val="0"/>
                        </a:spcAft>
                      </a:pPr>
                      <a:r>
                        <a:rPr lang="en-US" sz="1400" cap="none" spc="0">
                          <a:effectLst/>
                        </a:rPr>
                        <a:t>146.50</a:t>
                      </a:r>
                    </a:p>
                  </a:txBody>
                  <a:tcPr marL="55204" marR="41403" marT="68403" marB="68403"/>
                </a:tc>
                <a:extLst>
                  <a:ext uri="{0D108BD9-81ED-4DB2-BD59-A6C34878D82A}">
                    <a16:rowId xmlns:a16="http://schemas.microsoft.com/office/drawing/2014/main" val="946520081"/>
                  </a:ext>
                </a:extLst>
              </a:tr>
              <a:tr h="412948">
                <a:tc>
                  <a:txBody>
                    <a:bodyPr/>
                    <a:lstStyle/>
                    <a:p>
                      <a:pPr marL="0" rtl="0" fontAlgn="t" latinLnBrk="0">
                        <a:spcBef>
                          <a:spcPts val="0"/>
                        </a:spcBef>
                        <a:spcAft>
                          <a:spcPts val="0"/>
                        </a:spcAft>
                      </a:pPr>
                      <a:r>
                        <a:rPr lang="en-US" sz="1500" cap="none" spc="0">
                          <a:effectLst/>
                        </a:rPr>
                        <a:t>Librarians</a:t>
                      </a:r>
                    </a:p>
                  </a:txBody>
                  <a:tcPr marL="55204" marR="41403" marT="68403" marB="68403"/>
                </a:tc>
                <a:tc>
                  <a:txBody>
                    <a:bodyPr/>
                    <a:lstStyle/>
                    <a:p>
                      <a:pPr marL="0" algn="ctr" rtl="0" fontAlgn="t" latinLnBrk="0">
                        <a:spcBef>
                          <a:spcPts val="0"/>
                        </a:spcBef>
                        <a:spcAft>
                          <a:spcPts val="0"/>
                        </a:spcAft>
                      </a:pPr>
                      <a:r>
                        <a:rPr lang="en-US" sz="1400" cap="none" spc="0">
                          <a:effectLst/>
                        </a:rPr>
                        <a:t>  5.50</a:t>
                      </a: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r>
                        <a:rPr lang="en-US" sz="1400" cap="none" spc="0">
                          <a:effectLst/>
                        </a:rPr>
                        <a:t>5.50</a:t>
                      </a:r>
                    </a:p>
                  </a:txBody>
                  <a:tcPr marL="55204" marR="41403" marT="68403" marB="68403"/>
                </a:tc>
                <a:extLst>
                  <a:ext uri="{0D108BD9-81ED-4DB2-BD59-A6C34878D82A}">
                    <a16:rowId xmlns:a16="http://schemas.microsoft.com/office/drawing/2014/main" val="382640448"/>
                  </a:ext>
                </a:extLst>
              </a:tr>
              <a:tr h="376511">
                <a:tc>
                  <a:txBody>
                    <a:bodyPr/>
                    <a:lstStyle/>
                    <a:p>
                      <a:pPr marL="0" rtl="0" fontAlgn="t" latinLnBrk="0">
                        <a:spcBef>
                          <a:spcPts val="0"/>
                        </a:spcBef>
                        <a:spcAft>
                          <a:spcPts val="0"/>
                        </a:spcAft>
                      </a:pPr>
                      <a:r>
                        <a:rPr lang="en-US" sz="1300" cap="none" spc="0">
                          <a:effectLst/>
                        </a:rPr>
                        <a:t>Counselors</a:t>
                      </a:r>
                    </a:p>
                  </a:txBody>
                  <a:tcPr marL="55204" marR="41403" marT="68403" marB="68403"/>
                </a:tc>
                <a:tc>
                  <a:txBody>
                    <a:bodyPr/>
                    <a:lstStyle/>
                    <a:p>
                      <a:pPr marL="0" algn="ctr" rtl="0" fontAlgn="t" latinLnBrk="0">
                        <a:spcBef>
                          <a:spcPts val="0"/>
                        </a:spcBef>
                        <a:spcAft>
                          <a:spcPts val="0"/>
                        </a:spcAft>
                      </a:pPr>
                      <a:r>
                        <a:rPr lang="en-US" sz="1400" cap="none" spc="0">
                          <a:effectLst/>
                        </a:rPr>
                        <a:t>  6.00</a:t>
                      </a: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r>
                        <a:rPr lang="en-US" sz="1400" cap="none" spc="0">
                          <a:effectLst/>
                        </a:rPr>
                        <a:t>3.00</a:t>
                      </a: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r>
                        <a:rPr lang="en-US" sz="1400" cap="none" spc="0">
                          <a:effectLst/>
                        </a:rPr>
                        <a:t>9.00</a:t>
                      </a:r>
                    </a:p>
                  </a:txBody>
                  <a:tcPr marL="55204" marR="41403" marT="68403" marB="68403"/>
                </a:tc>
                <a:extLst>
                  <a:ext uri="{0D108BD9-81ED-4DB2-BD59-A6C34878D82A}">
                    <a16:rowId xmlns:a16="http://schemas.microsoft.com/office/drawing/2014/main" val="594939527"/>
                  </a:ext>
                </a:extLst>
              </a:tr>
              <a:tr h="412948">
                <a:tc>
                  <a:txBody>
                    <a:bodyPr/>
                    <a:lstStyle/>
                    <a:p>
                      <a:pPr marL="0" rtl="0" fontAlgn="t" latinLnBrk="0">
                        <a:spcBef>
                          <a:spcPts val="0"/>
                        </a:spcBef>
                        <a:spcAft>
                          <a:spcPts val="0"/>
                        </a:spcAft>
                      </a:pPr>
                      <a:r>
                        <a:rPr lang="en-US" sz="1500" cap="none" spc="0">
                          <a:effectLst/>
                        </a:rPr>
                        <a:t>Administrators</a:t>
                      </a:r>
                    </a:p>
                  </a:txBody>
                  <a:tcPr marL="55204" marR="41403" marT="68403" marB="68403"/>
                </a:tc>
                <a:tc>
                  <a:txBody>
                    <a:bodyPr/>
                    <a:lstStyle/>
                    <a:p>
                      <a:pPr marL="0" algn="ctr" rtl="0" fontAlgn="t" latinLnBrk="0">
                        <a:spcBef>
                          <a:spcPts val="0"/>
                        </a:spcBef>
                        <a:spcAft>
                          <a:spcPts val="0"/>
                        </a:spcAft>
                      </a:pPr>
                      <a:r>
                        <a:rPr lang="en-US" sz="1400" cap="none" spc="0">
                          <a:effectLst/>
                        </a:rPr>
                        <a:t>10.00</a:t>
                      </a:r>
                    </a:p>
                  </a:txBody>
                  <a:tcPr marL="55204" marR="41403" marT="68403" marB="68403"/>
                </a:tc>
                <a:tc>
                  <a:txBody>
                    <a:bodyPr/>
                    <a:lstStyle/>
                    <a:p>
                      <a:pPr marL="0" algn="ctr" rtl="0" fontAlgn="t" latinLnBrk="0">
                        <a:spcBef>
                          <a:spcPts val="0"/>
                        </a:spcBef>
                        <a:spcAft>
                          <a:spcPts val="0"/>
                        </a:spcAft>
                      </a:pPr>
                      <a:r>
                        <a:rPr lang="en-US" sz="1400" cap="none" spc="0">
                          <a:effectLst/>
                        </a:rPr>
                        <a:t>2.84</a:t>
                      </a:r>
                    </a:p>
                  </a:txBody>
                  <a:tcPr marL="55204" marR="41403" marT="68403" marB="68403"/>
                </a:tc>
                <a:tc>
                  <a:txBody>
                    <a:bodyPr/>
                    <a:lstStyle/>
                    <a:p>
                      <a:pPr marL="0" algn="ctr" rtl="0" fontAlgn="t" latinLnBrk="0">
                        <a:spcBef>
                          <a:spcPts val="0"/>
                        </a:spcBef>
                        <a:spcAft>
                          <a:spcPts val="0"/>
                        </a:spcAft>
                      </a:pPr>
                      <a:r>
                        <a:rPr lang="en-US" sz="1400" cap="none" spc="0">
                          <a:effectLst/>
                        </a:rPr>
                        <a:t>9.16</a:t>
                      </a:r>
                    </a:p>
                  </a:txBody>
                  <a:tcPr marL="55204" marR="41403" marT="68403" marB="68403"/>
                </a:tc>
                <a:tc>
                  <a:txBody>
                    <a:bodyPr/>
                    <a:lstStyle/>
                    <a:p>
                      <a:pPr marL="0" algn="ctr" rtl="0" fontAlgn="t" latinLnBrk="0">
                        <a:spcBef>
                          <a:spcPts val="0"/>
                        </a:spcBef>
                        <a:spcAft>
                          <a:spcPts val="0"/>
                        </a:spcAft>
                      </a:pPr>
                      <a:r>
                        <a:rPr lang="en-US" sz="1400" cap="none" spc="0">
                          <a:effectLst/>
                        </a:rPr>
                        <a:t>1.00</a:t>
                      </a:r>
                    </a:p>
                  </a:txBody>
                  <a:tcPr marL="55204" marR="41403" marT="68403" marB="68403"/>
                </a:tc>
                <a:tc>
                  <a:txBody>
                    <a:bodyPr/>
                    <a:lstStyle/>
                    <a:p>
                      <a:pPr marL="0" algn="ctr" rtl="0" fontAlgn="t" latinLnBrk="0">
                        <a:spcBef>
                          <a:spcPts val="0"/>
                        </a:spcBef>
                        <a:spcAft>
                          <a:spcPts val="0"/>
                        </a:spcAft>
                      </a:pPr>
                      <a:r>
                        <a:rPr lang="en-US" sz="1400" cap="none" spc="0">
                          <a:effectLst/>
                        </a:rPr>
                        <a:t>23.00</a:t>
                      </a:r>
                    </a:p>
                  </a:txBody>
                  <a:tcPr marL="55204" marR="41403" marT="68403" marB="68403"/>
                </a:tc>
                <a:extLst>
                  <a:ext uri="{0D108BD9-81ED-4DB2-BD59-A6C34878D82A}">
                    <a16:rowId xmlns:a16="http://schemas.microsoft.com/office/drawing/2014/main" val="3344313948"/>
                  </a:ext>
                </a:extLst>
              </a:tr>
              <a:tr h="376511">
                <a:tc>
                  <a:txBody>
                    <a:bodyPr/>
                    <a:lstStyle/>
                    <a:p>
                      <a:pPr marL="0" rtl="0" fontAlgn="t" latinLnBrk="0">
                        <a:spcBef>
                          <a:spcPts val="0"/>
                        </a:spcBef>
                        <a:spcAft>
                          <a:spcPts val="0"/>
                        </a:spcAft>
                      </a:pPr>
                      <a:r>
                        <a:rPr lang="en-US" sz="1300" cap="none" spc="0">
                          <a:effectLst/>
                        </a:rPr>
                        <a:t>Certified Supp Personnel</a:t>
                      </a: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r>
                        <a:rPr lang="en-US" sz="1400" cap="none" spc="0">
                          <a:effectLst/>
                        </a:rPr>
                        <a:t>0.36</a:t>
                      </a:r>
                    </a:p>
                  </a:txBody>
                  <a:tcPr marL="55204" marR="41403" marT="68403" marB="68403"/>
                </a:tc>
                <a:tc>
                  <a:txBody>
                    <a:bodyPr/>
                    <a:lstStyle/>
                    <a:p>
                      <a:pPr marL="0" algn="ctr" rtl="0" fontAlgn="t" latinLnBrk="0">
                        <a:spcBef>
                          <a:spcPts val="0"/>
                        </a:spcBef>
                        <a:spcAft>
                          <a:spcPts val="0"/>
                        </a:spcAft>
                      </a:pPr>
                      <a:r>
                        <a:rPr lang="en-US" sz="1400" cap="none" spc="0">
                          <a:effectLst/>
                        </a:rPr>
                        <a:t>1.64</a:t>
                      </a:r>
                    </a:p>
                  </a:txBody>
                  <a:tcPr marL="55204" marR="41403" marT="68403" marB="68403"/>
                </a:tc>
                <a:tc>
                  <a:txBody>
                    <a:bodyPr/>
                    <a:lstStyle/>
                    <a:p>
                      <a:pPr marL="0" algn="ctr" rtl="0" fontAlgn="t" latinLnBrk="0">
                        <a:spcBef>
                          <a:spcPts val="0"/>
                        </a:spcBef>
                        <a:spcAft>
                          <a:spcPts val="0"/>
                        </a:spcAft>
                      </a:pPr>
                      <a:endParaRPr lang="en-US" sz="1400" cap="none" spc="0">
                        <a:effectLst/>
                      </a:endParaRPr>
                    </a:p>
                  </a:txBody>
                  <a:tcPr marL="55204" marR="41403" marT="68403" marB="68403"/>
                </a:tc>
                <a:tc>
                  <a:txBody>
                    <a:bodyPr/>
                    <a:lstStyle/>
                    <a:p>
                      <a:pPr marL="0" algn="ctr" rtl="0" fontAlgn="t" latinLnBrk="0">
                        <a:spcBef>
                          <a:spcPts val="0"/>
                        </a:spcBef>
                        <a:spcAft>
                          <a:spcPts val="0"/>
                        </a:spcAft>
                      </a:pPr>
                      <a:r>
                        <a:rPr lang="en-US" sz="1400" cap="none" spc="0">
                          <a:effectLst/>
                        </a:rPr>
                        <a:t>2.00</a:t>
                      </a:r>
                    </a:p>
                  </a:txBody>
                  <a:tcPr marL="55204" marR="41403" marT="68403" marB="68403"/>
                </a:tc>
                <a:extLst>
                  <a:ext uri="{0D108BD9-81ED-4DB2-BD59-A6C34878D82A}">
                    <a16:rowId xmlns:a16="http://schemas.microsoft.com/office/drawing/2014/main" val="2506341794"/>
                  </a:ext>
                </a:extLst>
              </a:tr>
              <a:tr h="412948">
                <a:tc>
                  <a:txBody>
                    <a:bodyPr/>
                    <a:lstStyle/>
                    <a:p>
                      <a:pPr marL="0" rtl="0" fontAlgn="t" latinLnBrk="0">
                        <a:spcBef>
                          <a:spcPts val="0"/>
                        </a:spcBef>
                        <a:spcAft>
                          <a:spcPts val="0"/>
                        </a:spcAft>
                      </a:pPr>
                      <a:r>
                        <a:rPr lang="en-US" sz="1500" cap="none" spc="0">
                          <a:effectLst/>
                        </a:rPr>
                        <a:t>Non. Cert. Supp. Personnel</a:t>
                      </a:r>
                    </a:p>
                  </a:txBody>
                  <a:tcPr marL="55204" marR="41403" marT="68403" marB="68403"/>
                </a:tc>
                <a:tc>
                  <a:txBody>
                    <a:bodyPr/>
                    <a:lstStyle/>
                    <a:p>
                      <a:pPr marL="0" algn="ctr" rtl="0" fontAlgn="t" latinLnBrk="0">
                        <a:spcBef>
                          <a:spcPts val="0"/>
                        </a:spcBef>
                        <a:spcAft>
                          <a:spcPts val="0"/>
                        </a:spcAft>
                      </a:pPr>
                      <a:r>
                        <a:rPr lang="en-US" sz="1400" cap="none" spc="0">
                          <a:effectLst/>
                        </a:rPr>
                        <a:t>   </a:t>
                      </a:r>
                    </a:p>
                  </a:txBody>
                  <a:tcPr marL="55204" marR="41403" marT="68403" marB="68403"/>
                </a:tc>
                <a:tc>
                  <a:txBody>
                    <a:bodyPr/>
                    <a:lstStyle/>
                    <a:p>
                      <a:pPr marL="0" algn="ctr" rtl="0" fontAlgn="t" latinLnBrk="0">
                        <a:spcBef>
                          <a:spcPts val="0"/>
                        </a:spcBef>
                        <a:spcAft>
                          <a:spcPts val="0"/>
                        </a:spcAft>
                      </a:pPr>
                      <a:r>
                        <a:rPr lang="en-US" sz="1400" cap="none" spc="0">
                          <a:effectLst/>
                        </a:rPr>
                        <a:t>66.65</a:t>
                      </a:r>
                    </a:p>
                  </a:txBody>
                  <a:tcPr marL="55204" marR="41403" marT="68403" marB="68403"/>
                </a:tc>
                <a:tc>
                  <a:txBody>
                    <a:bodyPr/>
                    <a:lstStyle/>
                    <a:p>
                      <a:pPr marL="0" algn="ctr" rtl="0" fontAlgn="t" latinLnBrk="0">
                        <a:spcBef>
                          <a:spcPts val="0"/>
                        </a:spcBef>
                        <a:spcAft>
                          <a:spcPts val="0"/>
                        </a:spcAft>
                      </a:pPr>
                      <a:r>
                        <a:rPr lang="en-US" sz="1400" cap="none" spc="0">
                          <a:effectLst/>
                        </a:rPr>
                        <a:t>49.25</a:t>
                      </a:r>
                    </a:p>
                  </a:txBody>
                  <a:tcPr marL="55204" marR="41403" marT="68403" marB="68403"/>
                </a:tc>
                <a:tc>
                  <a:txBody>
                    <a:bodyPr/>
                    <a:lstStyle/>
                    <a:p>
                      <a:pPr marL="0" algn="ctr" rtl="0" fontAlgn="t" latinLnBrk="0">
                        <a:spcBef>
                          <a:spcPts val="0"/>
                        </a:spcBef>
                        <a:spcAft>
                          <a:spcPts val="0"/>
                        </a:spcAft>
                      </a:pPr>
                      <a:r>
                        <a:rPr lang="en-US" sz="1400" cap="none" spc="0">
                          <a:effectLst/>
                        </a:rPr>
                        <a:t>1.00</a:t>
                      </a:r>
                    </a:p>
                  </a:txBody>
                  <a:tcPr marL="55204" marR="41403" marT="68403" marB="68403"/>
                </a:tc>
                <a:tc>
                  <a:txBody>
                    <a:bodyPr/>
                    <a:lstStyle/>
                    <a:p>
                      <a:pPr marL="0" algn="ctr" rtl="0" fontAlgn="t" latinLnBrk="0">
                        <a:spcBef>
                          <a:spcPts val="0"/>
                        </a:spcBef>
                        <a:spcAft>
                          <a:spcPts val="0"/>
                        </a:spcAft>
                      </a:pPr>
                      <a:r>
                        <a:rPr lang="en-US" sz="1400" cap="none" spc="0">
                          <a:effectLst/>
                        </a:rPr>
                        <a:t>116.90</a:t>
                      </a:r>
                    </a:p>
                  </a:txBody>
                  <a:tcPr marL="55204" marR="41403" marT="68403" marB="68403"/>
                </a:tc>
                <a:extLst>
                  <a:ext uri="{0D108BD9-81ED-4DB2-BD59-A6C34878D82A}">
                    <a16:rowId xmlns:a16="http://schemas.microsoft.com/office/drawing/2014/main" val="1840798171"/>
                  </a:ext>
                </a:extLst>
              </a:tr>
              <a:tr h="376511">
                <a:tc>
                  <a:txBody>
                    <a:bodyPr/>
                    <a:lstStyle/>
                    <a:p>
                      <a:pPr marL="0" rtl="0" fontAlgn="t" latinLnBrk="0">
                        <a:spcBef>
                          <a:spcPts val="0"/>
                        </a:spcBef>
                        <a:spcAft>
                          <a:spcPts val="0"/>
                        </a:spcAft>
                      </a:pPr>
                      <a:r>
                        <a:rPr lang="en-US" sz="1300" cap="none" spc="0">
                          <a:effectLst/>
                        </a:rPr>
                        <a:t>Total</a:t>
                      </a:r>
                    </a:p>
                  </a:txBody>
                  <a:tcPr marL="55204" marR="41403" marT="68403" marB="68403"/>
                </a:tc>
                <a:tc>
                  <a:txBody>
                    <a:bodyPr/>
                    <a:lstStyle/>
                    <a:p>
                      <a:pPr marL="0" algn="ctr" rtl="0" fontAlgn="t" latinLnBrk="0">
                        <a:spcBef>
                          <a:spcPts val="0"/>
                        </a:spcBef>
                        <a:spcAft>
                          <a:spcPts val="0"/>
                        </a:spcAft>
                      </a:pPr>
                      <a:r>
                        <a:rPr lang="en-US" sz="1400" cap="none" spc="0">
                          <a:effectLst/>
                        </a:rPr>
                        <a:t>123.92</a:t>
                      </a:r>
                    </a:p>
                  </a:txBody>
                  <a:tcPr marL="55204" marR="41403" marT="68403" marB="68403"/>
                </a:tc>
                <a:tc>
                  <a:txBody>
                    <a:bodyPr/>
                    <a:lstStyle/>
                    <a:p>
                      <a:pPr marL="0" algn="ctr" rtl="0" fontAlgn="t" latinLnBrk="0">
                        <a:spcBef>
                          <a:spcPts val="0"/>
                        </a:spcBef>
                        <a:spcAft>
                          <a:spcPts val="0"/>
                        </a:spcAft>
                      </a:pPr>
                      <a:r>
                        <a:rPr lang="en-US" sz="1400" cap="none" spc="0">
                          <a:effectLst/>
                        </a:rPr>
                        <a:t>75.75</a:t>
                      </a:r>
                    </a:p>
                  </a:txBody>
                  <a:tcPr marL="55204" marR="41403" marT="68403" marB="68403"/>
                </a:tc>
                <a:tc>
                  <a:txBody>
                    <a:bodyPr/>
                    <a:lstStyle/>
                    <a:p>
                      <a:pPr marL="0" algn="ctr" rtl="0" fontAlgn="t" latinLnBrk="0">
                        <a:spcBef>
                          <a:spcPts val="0"/>
                        </a:spcBef>
                        <a:spcAft>
                          <a:spcPts val="0"/>
                        </a:spcAft>
                      </a:pPr>
                      <a:r>
                        <a:rPr lang="en-US" sz="1400" cap="none" spc="0">
                          <a:effectLst/>
                        </a:rPr>
                        <a:t>100.23</a:t>
                      </a:r>
                    </a:p>
                  </a:txBody>
                  <a:tcPr marL="55204" marR="41403" marT="68403" marB="68403"/>
                </a:tc>
                <a:tc>
                  <a:txBody>
                    <a:bodyPr/>
                    <a:lstStyle/>
                    <a:p>
                      <a:pPr marL="0" algn="ctr" rtl="0" fontAlgn="t" latinLnBrk="0">
                        <a:spcBef>
                          <a:spcPts val="0"/>
                        </a:spcBef>
                        <a:spcAft>
                          <a:spcPts val="0"/>
                        </a:spcAft>
                      </a:pPr>
                      <a:r>
                        <a:rPr lang="en-US" sz="1400" cap="none" spc="0">
                          <a:effectLst/>
                        </a:rPr>
                        <a:t>3.00</a:t>
                      </a:r>
                    </a:p>
                  </a:txBody>
                  <a:tcPr marL="55204" marR="41403" marT="68403" marB="68403"/>
                </a:tc>
                <a:tc>
                  <a:txBody>
                    <a:bodyPr/>
                    <a:lstStyle/>
                    <a:p>
                      <a:pPr marL="0" algn="ctr" rtl="0" fontAlgn="t" latinLnBrk="0">
                        <a:spcBef>
                          <a:spcPts val="0"/>
                        </a:spcBef>
                        <a:spcAft>
                          <a:spcPts val="0"/>
                        </a:spcAft>
                      </a:pPr>
                      <a:r>
                        <a:rPr lang="en-US" sz="1400" cap="none" spc="0">
                          <a:effectLst/>
                        </a:rPr>
                        <a:t>302.90</a:t>
                      </a:r>
                    </a:p>
                  </a:txBody>
                  <a:tcPr marL="55204" marR="41403" marT="68403" marB="68403"/>
                </a:tc>
                <a:extLst>
                  <a:ext uri="{0D108BD9-81ED-4DB2-BD59-A6C34878D82A}">
                    <a16:rowId xmlns:a16="http://schemas.microsoft.com/office/drawing/2014/main" val="3024520141"/>
                  </a:ext>
                </a:extLst>
              </a:tr>
              <a:tr h="449384">
                <a:tc>
                  <a:txBody>
                    <a:bodyPr/>
                    <a:lstStyle/>
                    <a:p>
                      <a:pPr marL="0" rtl="0" fontAlgn="t" latinLnBrk="0">
                        <a:spcBef>
                          <a:spcPts val="0"/>
                        </a:spcBef>
                        <a:spcAft>
                          <a:spcPts val="0"/>
                        </a:spcAft>
                      </a:pPr>
                      <a:endParaRPr lang="en-US" sz="1500" cap="none" spc="0">
                        <a:effectLst/>
                      </a:endParaRPr>
                    </a:p>
                  </a:txBody>
                  <a:tcPr marL="55204" marR="41403" marT="68403" marB="68403"/>
                </a:tc>
                <a:tc>
                  <a:txBody>
                    <a:bodyPr/>
                    <a:lstStyle/>
                    <a:p>
                      <a:pPr marL="0" algn="ctr" rtl="0" fontAlgn="t" latinLnBrk="0">
                        <a:spcBef>
                          <a:spcPts val="0"/>
                        </a:spcBef>
                        <a:spcAft>
                          <a:spcPts val="0"/>
                        </a:spcAft>
                      </a:pPr>
                      <a:endParaRPr lang="en-US" sz="1500" cap="none" spc="0">
                        <a:effectLst/>
                      </a:endParaRPr>
                    </a:p>
                  </a:txBody>
                  <a:tcPr marL="55204" marR="41403" marT="68403" marB="68403"/>
                </a:tc>
                <a:tc>
                  <a:txBody>
                    <a:bodyPr/>
                    <a:lstStyle/>
                    <a:p>
                      <a:pPr marL="0" algn="ctr" rtl="0" fontAlgn="t" latinLnBrk="0">
                        <a:spcBef>
                          <a:spcPts val="0"/>
                        </a:spcBef>
                        <a:spcAft>
                          <a:spcPts val="0"/>
                        </a:spcAft>
                      </a:pPr>
                      <a:endParaRPr lang="en-US" sz="1500" cap="none" spc="0">
                        <a:effectLst/>
                      </a:endParaRPr>
                    </a:p>
                  </a:txBody>
                  <a:tcPr marL="55204" marR="41403" marT="68403" marB="68403"/>
                </a:tc>
                <a:tc>
                  <a:txBody>
                    <a:bodyPr/>
                    <a:lstStyle/>
                    <a:p>
                      <a:pPr marL="0" algn="ctr" rtl="0" fontAlgn="t" latinLnBrk="0">
                        <a:spcBef>
                          <a:spcPts val="0"/>
                        </a:spcBef>
                        <a:spcAft>
                          <a:spcPts val="0"/>
                        </a:spcAft>
                      </a:pPr>
                      <a:endParaRPr lang="en-US" sz="1500" cap="none" spc="0">
                        <a:effectLst/>
                      </a:endParaRPr>
                    </a:p>
                  </a:txBody>
                  <a:tcPr marL="55204" marR="41403" marT="68403" marB="68403"/>
                </a:tc>
                <a:tc>
                  <a:txBody>
                    <a:bodyPr/>
                    <a:lstStyle/>
                    <a:p>
                      <a:pPr marL="0" algn="ctr" rtl="0" fontAlgn="t" latinLnBrk="0">
                        <a:spcBef>
                          <a:spcPts val="0"/>
                        </a:spcBef>
                        <a:spcAft>
                          <a:spcPts val="0"/>
                        </a:spcAft>
                      </a:pPr>
                      <a:endParaRPr lang="en-US" sz="1500" cap="none" spc="0">
                        <a:effectLst/>
                      </a:endParaRPr>
                    </a:p>
                  </a:txBody>
                  <a:tcPr marL="55204" marR="41403" marT="68403" marB="68403"/>
                </a:tc>
                <a:tc>
                  <a:txBody>
                    <a:bodyPr/>
                    <a:lstStyle/>
                    <a:p>
                      <a:pPr marL="0" algn="ctr" rtl="0" fontAlgn="t" latinLnBrk="0">
                        <a:spcBef>
                          <a:spcPts val="0"/>
                        </a:spcBef>
                        <a:spcAft>
                          <a:spcPts val="0"/>
                        </a:spcAft>
                      </a:pPr>
                      <a:endParaRPr lang="en-US" sz="1500" cap="none" spc="0">
                        <a:effectLst/>
                      </a:endParaRPr>
                    </a:p>
                  </a:txBody>
                  <a:tcPr marL="55204" marR="41403" marT="68403" marB="68403"/>
                </a:tc>
                <a:extLst>
                  <a:ext uri="{0D108BD9-81ED-4DB2-BD59-A6C34878D82A}">
                    <a16:rowId xmlns:a16="http://schemas.microsoft.com/office/drawing/2014/main" val="3150082649"/>
                  </a:ext>
                </a:extLst>
              </a:tr>
            </a:tbl>
          </a:graphicData>
        </a:graphic>
      </p:graphicFrame>
      <p:sp>
        <p:nvSpPr>
          <p:cNvPr id="2" name="TextBox 1">
            <a:extLst>
              <a:ext uri="{FF2B5EF4-FFF2-40B4-BE49-F238E27FC236}">
                <a16:creationId xmlns:a16="http://schemas.microsoft.com/office/drawing/2014/main" id="{289E4C8B-3874-9A98-955D-06C2F2BDD11B}"/>
              </a:ext>
            </a:extLst>
          </p:cNvPr>
          <p:cNvSpPr txBox="1"/>
          <p:nvPr/>
        </p:nvSpPr>
        <p:spPr>
          <a:xfrm>
            <a:off x="533006" y="438249"/>
            <a:ext cx="812867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latin typeface="Arial"/>
              </a:rPr>
              <a:t>SUPPLEMENTAL INFORMATION TO PROPOSED FY 2023 BUDGET</a:t>
            </a:r>
            <a:r>
              <a:rPr lang="en-US">
                <a:latin typeface="Arial"/>
                <a:ea typeface="Arial"/>
                <a:cs typeface="Arial"/>
              </a:rPr>
              <a:t>​</a:t>
            </a:r>
            <a:br>
              <a:rPr lang="en-US">
                <a:latin typeface="Arial"/>
                <a:ea typeface="Arial"/>
                <a:cs typeface="Arial"/>
              </a:rPr>
            </a:br>
            <a:r>
              <a:rPr lang="en-US" b="1">
                <a:latin typeface="Arial"/>
              </a:rPr>
              <a:t>As Required by Section 16-13-140,</a:t>
            </a:r>
            <a:r>
              <a:rPr lang="en-US">
                <a:latin typeface="Arial"/>
                <a:ea typeface="Arial"/>
                <a:cs typeface="Arial"/>
              </a:rPr>
              <a:t>​</a:t>
            </a:r>
            <a:br>
              <a:rPr lang="en-US">
                <a:latin typeface="Arial"/>
                <a:ea typeface="Arial"/>
                <a:cs typeface="Arial"/>
              </a:rPr>
            </a:br>
            <a:r>
              <a:rPr lang="en-US" b="1">
                <a:latin typeface="Arial"/>
              </a:rPr>
              <a:t>Code of Alabama 1975</a:t>
            </a:r>
            <a:endParaRPr lang="en-US"/>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0" y="304800"/>
            <a:ext cx="2932100" cy="707886"/>
          </a:xfrm>
          <a:prstGeom prst="rect">
            <a:avLst/>
          </a:prstGeom>
        </p:spPr>
        <p:txBody>
          <a:bodyPr wrap="square">
            <a:spAutoFit/>
          </a:bodyPr>
          <a:lstStyle/>
          <a:p>
            <a:pPr algn="ctr"/>
            <a:r>
              <a:rPr lang="en-US"/>
              <a:t>    </a:t>
            </a:r>
            <a:r>
              <a:rPr lang="en-US" sz="4000">
                <a:latin typeface="Arial Rounded MT Bold" pitchFamily="34" charset="0"/>
              </a:rPr>
              <a:t>PREFACE</a:t>
            </a:r>
          </a:p>
        </p:txBody>
      </p:sp>
      <p:sp>
        <p:nvSpPr>
          <p:cNvPr id="3" name="Rectangle 2"/>
          <p:cNvSpPr/>
          <p:nvPr/>
        </p:nvSpPr>
        <p:spPr>
          <a:xfrm>
            <a:off x="304800" y="1143000"/>
            <a:ext cx="8839200" cy="4524315"/>
          </a:xfrm>
          <a:prstGeom prst="rect">
            <a:avLst/>
          </a:prstGeom>
        </p:spPr>
        <p:txBody>
          <a:bodyPr wrap="square">
            <a:spAutoFit/>
          </a:bodyPr>
          <a:lstStyle/>
          <a:p>
            <a:pPr>
              <a:buFont typeface="Arial" charset="0"/>
              <a:buNone/>
            </a:pPr>
            <a:r>
              <a:rPr lang="en-US" sz="2400">
                <a:latin typeface="Arial Rounded MT Bold" pitchFamily="34" charset="0"/>
                <a:cs typeface="Arial" pitchFamily="34" charset="0"/>
              </a:rPr>
              <a:t>This document is presented to aid in the communication of financial information to the general public and to solicit input into the budgeting process for public education in the MACON COUNTY School System. The proposed Annual Budget is developed for  fiscal year beginning October 1</a:t>
            </a:r>
            <a:r>
              <a:rPr lang="en-US" sz="2400" baseline="30000">
                <a:latin typeface="Arial Rounded MT Bold" pitchFamily="34" charset="0"/>
                <a:cs typeface="Arial" pitchFamily="34" charset="0"/>
              </a:rPr>
              <a:t>st</a:t>
            </a:r>
            <a:r>
              <a:rPr lang="en-US" sz="2400">
                <a:latin typeface="Arial Rounded MT Bold" pitchFamily="34" charset="0"/>
                <a:cs typeface="Arial" pitchFamily="34" charset="0"/>
              </a:rPr>
              <a:t> and ending September 30</a:t>
            </a:r>
            <a:r>
              <a:rPr lang="en-US" sz="2400" baseline="30000">
                <a:latin typeface="Arial Rounded MT Bold" pitchFamily="34" charset="0"/>
                <a:cs typeface="Arial" pitchFamily="34" charset="0"/>
              </a:rPr>
              <a:t>th</a:t>
            </a:r>
            <a:r>
              <a:rPr lang="en-US" sz="2400">
                <a:latin typeface="Arial Rounded MT Bold" pitchFamily="34" charset="0"/>
                <a:cs typeface="Arial" pitchFamily="34" charset="0"/>
              </a:rPr>
              <a:t> and includes funds received and generated from State, Federal, Local, Other and Other Financing Sources.  All budget reports are prepared in accordance with general accepted accounting principles and comply with reporting requirements outlined in the Financial Planning, Budgeting and Reporting System for Alabama Public Schools.</a:t>
            </a:r>
          </a:p>
        </p:txBody>
      </p:sp>
      <p:pic>
        <p:nvPicPr>
          <p:cNvPr id="43012" name="Picture 4" descr="C:\Users\cfo\AppData\Local\Microsoft\Windows\Temporary Internet Files\Content.IE5\KEBZ9K1R\MC900237194[1].wmf"/>
          <p:cNvPicPr>
            <a:picLocks noChangeAspect="1" noChangeArrowheads="1"/>
          </p:cNvPicPr>
          <p:nvPr/>
        </p:nvPicPr>
        <p:blipFill>
          <a:blip r:embed="rId3" cstate="print"/>
          <a:srcRect/>
          <a:stretch>
            <a:fillRect/>
          </a:stretch>
        </p:blipFill>
        <p:spPr bwMode="auto">
          <a:xfrm>
            <a:off x="6705600" y="5715000"/>
            <a:ext cx="2106612" cy="1143000"/>
          </a:xfrm>
          <a:prstGeom prst="rect">
            <a:avLst/>
          </a:prstGeom>
          <a:noFill/>
        </p:spPr>
      </p:pic>
    </p:spTree>
  </p:cSld>
  <p:clrMapOvr>
    <a:masterClrMapping/>
  </p:clrMapOvr>
  <p:transition>
    <p:wipe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223520"/>
            <a:ext cx="6347712" cy="1930400"/>
          </a:xfrm>
        </p:spPr>
        <p:txBody>
          <a:bodyPr>
            <a:normAutofit/>
          </a:bodyPr>
          <a:lstStyle/>
          <a:p>
            <a:r>
              <a:rPr lang="en-US" sz="2000" b="1">
                <a:latin typeface="Arial Rounded MT Bold" pitchFamily="34" charset="0"/>
              </a:rPr>
              <a:t>FY 2022-2023 STATE FUNDS COMPARISON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16955606"/>
              </p:ext>
            </p:extLst>
          </p:nvPr>
        </p:nvGraphicFramePr>
        <p:xfrm>
          <a:off x="228600" y="1188720"/>
          <a:ext cx="8610600" cy="5453818"/>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val="20000"/>
                    </a:ext>
                  </a:extLst>
                </a:gridCol>
                <a:gridCol w="2152650">
                  <a:extLst>
                    <a:ext uri="{9D8B030D-6E8A-4147-A177-3AD203B41FA5}">
                      <a16:colId xmlns:a16="http://schemas.microsoft.com/office/drawing/2014/main" val="20001"/>
                    </a:ext>
                  </a:extLst>
                </a:gridCol>
                <a:gridCol w="12573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515459">
                <a:tc>
                  <a:txBody>
                    <a:bodyPr/>
                    <a:lstStyle/>
                    <a:p>
                      <a:r>
                        <a:rPr lang="en-US"/>
                        <a:t>FOUNDATION</a:t>
                      </a:r>
                      <a:r>
                        <a:rPr lang="en-US" baseline="0"/>
                        <a:t> PRG</a:t>
                      </a:r>
                      <a:endParaRPr lang="en-US"/>
                    </a:p>
                  </a:txBody>
                  <a:tcPr/>
                </a:tc>
                <a:tc>
                  <a:txBody>
                    <a:bodyPr/>
                    <a:lstStyle/>
                    <a:p>
                      <a:r>
                        <a:rPr lang="en-US"/>
                        <a:t>FY 2023</a:t>
                      </a:r>
                    </a:p>
                  </a:txBody>
                  <a:tcPr/>
                </a:tc>
                <a:tc>
                  <a:txBody>
                    <a:bodyPr/>
                    <a:lstStyle/>
                    <a:p>
                      <a:r>
                        <a:rPr lang="en-US"/>
                        <a:t>FY</a:t>
                      </a:r>
                      <a:r>
                        <a:rPr lang="en-US" baseline="0"/>
                        <a:t> 2022</a:t>
                      </a:r>
                      <a:endParaRPr lang="en-US"/>
                    </a:p>
                  </a:txBody>
                  <a:tcPr/>
                </a:tc>
                <a:tc>
                  <a:txBody>
                    <a:bodyPr/>
                    <a:lstStyle/>
                    <a:p>
                      <a:r>
                        <a:rPr lang="en-US"/>
                        <a:t>CHANGE</a:t>
                      </a:r>
                    </a:p>
                  </a:txBody>
                  <a:tcPr/>
                </a:tc>
                <a:extLst>
                  <a:ext uri="{0D108BD9-81ED-4DB2-BD59-A6C34878D82A}">
                    <a16:rowId xmlns:a16="http://schemas.microsoft.com/office/drawing/2014/main" val="10000"/>
                  </a:ext>
                </a:extLst>
              </a:tr>
              <a:tr h="515459">
                <a:tc>
                  <a:txBody>
                    <a:bodyPr/>
                    <a:lstStyle/>
                    <a:p>
                      <a:r>
                        <a:rPr lang="en-US"/>
                        <a:t>SYSTEM</a:t>
                      </a:r>
                      <a:r>
                        <a:rPr lang="en-US" baseline="0"/>
                        <a:t> ADM</a:t>
                      </a:r>
                      <a:endParaRPr lang="en-US"/>
                    </a:p>
                  </a:txBody>
                  <a:tcPr/>
                </a:tc>
                <a:tc>
                  <a:txBody>
                    <a:bodyPr/>
                    <a:lstStyle/>
                    <a:p>
                      <a:pPr algn="ctr"/>
                      <a:r>
                        <a:rPr lang="en-US"/>
                        <a:t>1,783.70</a:t>
                      </a:r>
                    </a:p>
                  </a:txBody>
                  <a:tcPr/>
                </a:tc>
                <a:tc>
                  <a:txBody>
                    <a:bodyPr/>
                    <a:lstStyle/>
                    <a:p>
                      <a:pPr algn="ctr"/>
                      <a:r>
                        <a:rPr lang="en-US"/>
                        <a:t>1,897.15</a:t>
                      </a:r>
                    </a:p>
                  </a:txBody>
                  <a:tcPr/>
                </a:tc>
                <a:tc>
                  <a:txBody>
                    <a:bodyPr/>
                    <a:lstStyle/>
                    <a:p>
                      <a:pPr algn="ctr"/>
                      <a:r>
                        <a:rPr lang="en-US"/>
                        <a:t>(113.45)</a:t>
                      </a:r>
                    </a:p>
                  </a:txBody>
                  <a:tcPr/>
                </a:tc>
                <a:extLst>
                  <a:ext uri="{0D108BD9-81ED-4DB2-BD59-A6C34878D82A}">
                    <a16:rowId xmlns:a16="http://schemas.microsoft.com/office/drawing/2014/main" val="10001"/>
                  </a:ext>
                </a:extLst>
              </a:tr>
              <a:tr h="515459">
                <a:tc>
                  <a:txBody>
                    <a:bodyPr/>
                    <a:lstStyle/>
                    <a:p>
                      <a:r>
                        <a:rPr lang="en-US"/>
                        <a:t>TEACHERS</a:t>
                      </a:r>
                    </a:p>
                  </a:txBody>
                  <a:tcPr/>
                </a:tc>
                <a:tc>
                  <a:txBody>
                    <a:bodyPr/>
                    <a:lstStyle/>
                    <a:p>
                      <a:pPr algn="ctr"/>
                      <a:r>
                        <a:rPr lang="en-US"/>
                        <a:t>102.42</a:t>
                      </a:r>
                    </a:p>
                  </a:txBody>
                  <a:tcPr/>
                </a:tc>
                <a:tc>
                  <a:txBody>
                    <a:bodyPr/>
                    <a:lstStyle/>
                    <a:p>
                      <a:pPr algn="ctr"/>
                      <a:r>
                        <a:rPr lang="en-US"/>
                        <a:t>110.42</a:t>
                      </a:r>
                    </a:p>
                  </a:txBody>
                  <a:tcPr/>
                </a:tc>
                <a:tc>
                  <a:txBody>
                    <a:bodyPr/>
                    <a:lstStyle/>
                    <a:p>
                      <a:pPr algn="ctr"/>
                      <a:r>
                        <a:rPr lang="en-US"/>
                        <a:t>   (8.00)</a:t>
                      </a:r>
                    </a:p>
                  </a:txBody>
                  <a:tcPr/>
                </a:tc>
                <a:extLst>
                  <a:ext uri="{0D108BD9-81ED-4DB2-BD59-A6C34878D82A}">
                    <a16:rowId xmlns:a16="http://schemas.microsoft.com/office/drawing/2014/main" val="10003"/>
                  </a:ext>
                </a:extLst>
              </a:tr>
              <a:tr h="515459">
                <a:tc>
                  <a:txBody>
                    <a:bodyPr/>
                    <a:lstStyle/>
                    <a:p>
                      <a:r>
                        <a:rPr lang="en-US"/>
                        <a:t>PRINCIPALS</a:t>
                      </a:r>
                    </a:p>
                  </a:txBody>
                  <a:tcPr/>
                </a:tc>
                <a:tc>
                  <a:txBody>
                    <a:bodyPr/>
                    <a:lstStyle/>
                    <a:p>
                      <a:pPr algn="ctr"/>
                      <a:r>
                        <a:rPr lang="en-US"/>
                        <a:t>6.00</a:t>
                      </a:r>
                    </a:p>
                  </a:txBody>
                  <a:tcPr/>
                </a:tc>
                <a:tc>
                  <a:txBody>
                    <a:bodyPr/>
                    <a:lstStyle/>
                    <a:p>
                      <a:pPr algn="ctr"/>
                      <a:r>
                        <a:rPr lang="en-US"/>
                        <a:t>6.00</a:t>
                      </a:r>
                    </a:p>
                  </a:txBody>
                  <a:tcPr/>
                </a:tc>
                <a:tc>
                  <a:txBody>
                    <a:bodyPr/>
                    <a:lstStyle/>
                    <a:p>
                      <a:pPr algn="ctr"/>
                      <a:r>
                        <a:rPr lang="en-US"/>
                        <a:t>    0.00</a:t>
                      </a:r>
                    </a:p>
                  </a:txBody>
                  <a:tcPr/>
                </a:tc>
                <a:extLst>
                  <a:ext uri="{0D108BD9-81ED-4DB2-BD59-A6C34878D82A}">
                    <a16:rowId xmlns:a16="http://schemas.microsoft.com/office/drawing/2014/main" val="10004"/>
                  </a:ext>
                </a:extLst>
              </a:tr>
              <a:tr h="515459">
                <a:tc>
                  <a:txBody>
                    <a:bodyPr/>
                    <a:lstStyle/>
                    <a:p>
                      <a:r>
                        <a:rPr lang="en-US"/>
                        <a:t>ASSIS.</a:t>
                      </a:r>
                      <a:r>
                        <a:rPr lang="en-US" baseline="0"/>
                        <a:t> PRINCIPALS</a:t>
                      </a:r>
                      <a:endParaRPr lang="en-US"/>
                    </a:p>
                  </a:txBody>
                  <a:tcPr/>
                </a:tc>
                <a:tc>
                  <a:txBody>
                    <a:bodyPr/>
                    <a:lstStyle/>
                    <a:p>
                      <a:pPr algn="ctr"/>
                      <a:r>
                        <a:rPr lang="en-US"/>
                        <a:t>2.00</a:t>
                      </a:r>
                    </a:p>
                  </a:txBody>
                  <a:tcPr/>
                </a:tc>
                <a:tc>
                  <a:txBody>
                    <a:bodyPr/>
                    <a:lstStyle/>
                    <a:p>
                      <a:pPr algn="ctr"/>
                      <a:r>
                        <a:rPr lang="en-US"/>
                        <a:t>2.00</a:t>
                      </a:r>
                    </a:p>
                  </a:txBody>
                  <a:tcPr/>
                </a:tc>
                <a:tc>
                  <a:txBody>
                    <a:bodyPr/>
                    <a:lstStyle/>
                    <a:p>
                      <a:pPr algn="ctr"/>
                      <a:r>
                        <a:rPr lang="en-US"/>
                        <a:t>    0.00</a:t>
                      </a:r>
                    </a:p>
                  </a:txBody>
                  <a:tcPr/>
                </a:tc>
                <a:extLst>
                  <a:ext uri="{0D108BD9-81ED-4DB2-BD59-A6C34878D82A}">
                    <a16:rowId xmlns:a16="http://schemas.microsoft.com/office/drawing/2014/main" val="10005"/>
                  </a:ext>
                </a:extLst>
              </a:tr>
              <a:tr h="478320">
                <a:tc>
                  <a:txBody>
                    <a:bodyPr/>
                    <a:lstStyle/>
                    <a:p>
                      <a:r>
                        <a:rPr lang="en-US"/>
                        <a:t>COUNSELORS</a:t>
                      </a:r>
                    </a:p>
                  </a:txBody>
                  <a:tcPr/>
                </a:tc>
                <a:tc>
                  <a:txBody>
                    <a:bodyPr/>
                    <a:lstStyle/>
                    <a:p>
                      <a:pPr algn="ctr"/>
                      <a:r>
                        <a:rPr lang="en-US"/>
                        <a:t>5.00</a:t>
                      </a:r>
                    </a:p>
                  </a:txBody>
                  <a:tcPr/>
                </a:tc>
                <a:tc>
                  <a:txBody>
                    <a:bodyPr/>
                    <a:lstStyle/>
                    <a:p>
                      <a:pPr algn="ctr"/>
                      <a:r>
                        <a:rPr lang="en-US"/>
                        <a:t>5.00</a:t>
                      </a:r>
                    </a:p>
                  </a:txBody>
                  <a:tcPr/>
                </a:tc>
                <a:tc>
                  <a:txBody>
                    <a:bodyPr/>
                    <a:lstStyle/>
                    <a:p>
                      <a:pPr algn="ctr"/>
                      <a:r>
                        <a:rPr lang="en-US"/>
                        <a:t>    0.00</a:t>
                      </a:r>
                    </a:p>
                  </a:txBody>
                  <a:tcPr/>
                </a:tc>
                <a:extLst>
                  <a:ext uri="{0D108BD9-81ED-4DB2-BD59-A6C34878D82A}">
                    <a16:rowId xmlns:a16="http://schemas.microsoft.com/office/drawing/2014/main" val="10006"/>
                  </a:ext>
                </a:extLst>
              </a:tr>
              <a:tr h="515459">
                <a:tc>
                  <a:txBody>
                    <a:bodyPr/>
                    <a:lstStyle/>
                    <a:p>
                      <a:r>
                        <a:rPr lang="en-US"/>
                        <a:t>LIBRARIANS</a:t>
                      </a:r>
                    </a:p>
                  </a:txBody>
                  <a:tcPr/>
                </a:tc>
                <a:tc>
                  <a:txBody>
                    <a:bodyPr/>
                    <a:lstStyle/>
                    <a:p>
                      <a:pPr algn="ctr"/>
                      <a:r>
                        <a:rPr lang="en-US"/>
                        <a:t>5.50</a:t>
                      </a:r>
                    </a:p>
                  </a:txBody>
                  <a:tcPr/>
                </a:tc>
                <a:tc>
                  <a:txBody>
                    <a:bodyPr/>
                    <a:lstStyle/>
                    <a:p>
                      <a:pPr algn="ctr"/>
                      <a:r>
                        <a:rPr lang="en-US"/>
                        <a:t>5.50</a:t>
                      </a:r>
                    </a:p>
                  </a:txBody>
                  <a:tcPr/>
                </a:tc>
                <a:tc>
                  <a:txBody>
                    <a:bodyPr/>
                    <a:lstStyle/>
                    <a:p>
                      <a:pPr algn="ctr"/>
                      <a:r>
                        <a:rPr lang="en-US"/>
                        <a:t>    0.00</a:t>
                      </a:r>
                    </a:p>
                  </a:txBody>
                  <a:tcPr/>
                </a:tc>
                <a:extLst>
                  <a:ext uri="{0D108BD9-81ED-4DB2-BD59-A6C34878D82A}">
                    <a16:rowId xmlns:a16="http://schemas.microsoft.com/office/drawing/2014/main" val="10007"/>
                  </a:ext>
                </a:extLst>
              </a:tr>
              <a:tr h="515459">
                <a:tc>
                  <a:txBody>
                    <a:bodyPr/>
                    <a:lstStyle/>
                    <a:p>
                      <a:r>
                        <a:rPr lang="en-US"/>
                        <a:t>CAREER TECH DIR.</a:t>
                      </a:r>
                    </a:p>
                  </a:txBody>
                  <a:tcPr/>
                </a:tc>
                <a:tc>
                  <a:txBody>
                    <a:bodyPr/>
                    <a:lstStyle/>
                    <a:p>
                      <a:pPr algn="ctr"/>
                      <a:r>
                        <a:rPr lang="en-US"/>
                        <a:t>2.00</a:t>
                      </a:r>
                    </a:p>
                  </a:txBody>
                  <a:tcPr/>
                </a:tc>
                <a:tc>
                  <a:txBody>
                    <a:bodyPr/>
                    <a:lstStyle/>
                    <a:p>
                      <a:pPr algn="ctr"/>
                      <a:r>
                        <a:rPr lang="en-US"/>
                        <a:t>2.00</a:t>
                      </a:r>
                    </a:p>
                  </a:txBody>
                  <a:tcPr/>
                </a:tc>
                <a:tc>
                  <a:txBody>
                    <a:bodyPr/>
                    <a:lstStyle/>
                    <a:p>
                      <a:pPr algn="ctr"/>
                      <a:r>
                        <a:rPr lang="en-US"/>
                        <a:t>    0.00</a:t>
                      </a:r>
                    </a:p>
                  </a:txBody>
                  <a:tcPr/>
                </a:tc>
                <a:extLst>
                  <a:ext uri="{0D108BD9-81ED-4DB2-BD59-A6C34878D82A}">
                    <a16:rowId xmlns:a16="http://schemas.microsoft.com/office/drawing/2014/main" val="10008"/>
                  </a:ext>
                </a:extLst>
              </a:tr>
              <a:tr h="686288">
                <a:tc>
                  <a:txBody>
                    <a:bodyPr/>
                    <a:lstStyle/>
                    <a:p>
                      <a:r>
                        <a:rPr lang="en-US"/>
                        <a:t>CAREER TECH COUN.</a:t>
                      </a:r>
                    </a:p>
                  </a:txBody>
                  <a:tcPr/>
                </a:tc>
                <a:tc>
                  <a:txBody>
                    <a:bodyPr/>
                    <a:lstStyle/>
                    <a:p>
                      <a:pPr algn="ctr"/>
                      <a:r>
                        <a:rPr lang="en-US"/>
                        <a:t>1.00</a:t>
                      </a:r>
                    </a:p>
                  </a:txBody>
                  <a:tcPr/>
                </a:tc>
                <a:tc>
                  <a:txBody>
                    <a:bodyPr/>
                    <a:lstStyle/>
                    <a:p>
                      <a:pPr algn="ctr"/>
                      <a:r>
                        <a:rPr lang="en-US"/>
                        <a:t>1.00</a:t>
                      </a:r>
                    </a:p>
                  </a:txBody>
                  <a:tcPr/>
                </a:tc>
                <a:tc>
                  <a:txBody>
                    <a:bodyPr/>
                    <a:lstStyle/>
                    <a:p>
                      <a:pPr algn="ctr"/>
                      <a:r>
                        <a:rPr lang="en-US"/>
                        <a:t>    0.00</a:t>
                      </a:r>
                    </a:p>
                  </a:txBody>
                  <a:tcPr/>
                </a:tc>
                <a:extLst>
                  <a:ext uri="{0D108BD9-81ED-4DB2-BD59-A6C34878D82A}">
                    <a16:rowId xmlns:a16="http://schemas.microsoft.com/office/drawing/2014/main" val="10009"/>
                  </a:ext>
                </a:extLst>
              </a:tr>
              <a:tr h="680997">
                <a:tc>
                  <a:txBody>
                    <a:bodyPr/>
                    <a:lstStyle/>
                    <a:p>
                      <a:r>
                        <a:rPr lang="en-US" b="1"/>
                        <a:t>TOTAL</a:t>
                      </a:r>
                      <a:r>
                        <a:rPr lang="en-US" b="1" baseline="0"/>
                        <a:t> UNITS</a:t>
                      </a:r>
                      <a:endParaRPr lang="en-US" b="1"/>
                    </a:p>
                  </a:txBody>
                  <a:tcPr/>
                </a:tc>
                <a:tc>
                  <a:txBody>
                    <a:bodyPr/>
                    <a:lstStyle/>
                    <a:p>
                      <a:pPr algn="ctr"/>
                      <a:r>
                        <a:rPr lang="en-US" b="1"/>
                        <a:t>123.92</a:t>
                      </a:r>
                    </a:p>
                  </a:txBody>
                  <a:tcPr/>
                </a:tc>
                <a:tc>
                  <a:txBody>
                    <a:bodyPr/>
                    <a:lstStyle/>
                    <a:p>
                      <a:pPr algn="ctr"/>
                      <a:r>
                        <a:rPr lang="en-US" b="1"/>
                        <a:t>131.92</a:t>
                      </a:r>
                    </a:p>
                  </a:txBody>
                  <a:tcPr/>
                </a:tc>
                <a:tc>
                  <a:txBody>
                    <a:bodyPr/>
                    <a:lstStyle/>
                    <a:p>
                      <a:pPr algn="ctr"/>
                      <a:r>
                        <a:rPr lang="en-US" b="1"/>
                        <a:t> (8.00)</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1" y="104200"/>
            <a:ext cx="6602856" cy="1521400"/>
          </a:xfrm>
        </p:spPr>
        <p:txBody>
          <a:bodyPr>
            <a:normAutofit/>
          </a:bodyPr>
          <a:lstStyle/>
          <a:p>
            <a:r>
              <a:rPr lang="en-US" sz="2000" b="1">
                <a:latin typeface="Arial Rounded MT Bold" pitchFamily="34" charset="0"/>
              </a:rPr>
              <a:t>FY 2022-2023 STATE FUNDS COMPARISON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56228243"/>
              </p:ext>
            </p:extLst>
          </p:nvPr>
        </p:nvGraphicFramePr>
        <p:xfrm>
          <a:off x="228600" y="1143000"/>
          <a:ext cx="8686800" cy="561080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484788">
                <a:tc>
                  <a:txBody>
                    <a:bodyPr/>
                    <a:lstStyle/>
                    <a:p>
                      <a:r>
                        <a:rPr lang="en-US"/>
                        <a:t>STATE</a:t>
                      </a:r>
                      <a:r>
                        <a:rPr lang="en-US" baseline="0"/>
                        <a:t> FUNDS</a:t>
                      </a:r>
                      <a:endParaRPr lang="en-US"/>
                    </a:p>
                  </a:txBody>
                  <a:tcPr/>
                </a:tc>
                <a:tc>
                  <a:txBody>
                    <a:bodyPr/>
                    <a:lstStyle/>
                    <a:p>
                      <a:r>
                        <a:rPr lang="en-US"/>
                        <a:t>FY 2023</a:t>
                      </a:r>
                    </a:p>
                  </a:txBody>
                  <a:tcPr/>
                </a:tc>
                <a:tc>
                  <a:txBody>
                    <a:bodyPr/>
                    <a:lstStyle/>
                    <a:p>
                      <a:r>
                        <a:rPr lang="en-US"/>
                        <a:t>FY</a:t>
                      </a:r>
                      <a:r>
                        <a:rPr lang="en-US" baseline="0"/>
                        <a:t> 2022</a:t>
                      </a:r>
                      <a:endParaRPr lang="en-US"/>
                    </a:p>
                  </a:txBody>
                  <a:tcPr/>
                </a:tc>
                <a:tc>
                  <a:txBody>
                    <a:bodyPr/>
                    <a:lstStyle/>
                    <a:p>
                      <a:r>
                        <a:rPr lang="en-US"/>
                        <a:t>CHANGE</a:t>
                      </a:r>
                    </a:p>
                  </a:txBody>
                  <a:tcPr/>
                </a:tc>
                <a:extLst>
                  <a:ext uri="{0D108BD9-81ED-4DB2-BD59-A6C34878D82A}">
                    <a16:rowId xmlns:a16="http://schemas.microsoft.com/office/drawing/2014/main" val="10000"/>
                  </a:ext>
                </a:extLst>
              </a:tr>
              <a:tr h="645452">
                <a:tc>
                  <a:txBody>
                    <a:bodyPr/>
                    <a:lstStyle/>
                    <a:p>
                      <a:r>
                        <a:rPr lang="en-US"/>
                        <a:t>STUDENT</a:t>
                      </a:r>
                      <a:r>
                        <a:rPr lang="en-US" baseline="0"/>
                        <a:t> MATERIALS</a:t>
                      </a:r>
                    </a:p>
                    <a:p>
                      <a:r>
                        <a:rPr lang="en-US" baseline="0"/>
                        <a:t>    </a:t>
                      </a:r>
                      <a:endParaRPr lang="en-US"/>
                    </a:p>
                  </a:txBody>
                  <a:tcPr/>
                </a:tc>
                <a:tc>
                  <a:txBody>
                    <a:bodyPr/>
                    <a:lstStyle/>
                    <a:p>
                      <a:r>
                        <a:rPr lang="en-US"/>
                        <a:t>  $111,528</a:t>
                      </a:r>
                    </a:p>
                    <a:p>
                      <a:r>
                        <a:rPr lang="en-US"/>
                        <a:t>   900/unit</a:t>
                      </a:r>
                    </a:p>
                  </a:txBody>
                  <a:tcPr/>
                </a:tc>
                <a:tc>
                  <a:txBody>
                    <a:bodyPr/>
                    <a:lstStyle/>
                    <a:p>
                      <a:r>
                        <a:rPr lang="en-US"/>
                        <a:t>  $92,344</a:t>
                      </a:r>
                    </a:p>
                    <a:p>
                      <a:r>
                        <a:rPr lang="en-US"/>
                        <a:t>    700/unit</a:t>
                      </a:r>
                    </a:p>
                  </a:txBody>
                  <a:tcPr/>
                </a:tc>
                <a:tc>
                  <a:txBody>
                    <a:bodyPr/>
                    <a:lstStyle/>
                    <a:p>
                      <a:pPr algn="ctr"/>
                      <a:r>
                        <a:rPr lang="en-US"/>
                        <a:t>$19,184</a:t>
                      </a:r>
                    </a:p>
                  </a:txBody>
                  <a:tcPr/>
                </a:tc>
                <a:extLst>
                  <a:ext uri="{0D108BD9-81ED-4DB2-BD59-A6C34878D82A}">
                    <a16:rowId xmlns:a16="http://schemas.microsoft.com/office/drawing/2014/main" val="10001"/>
                  </a:ext>
                </a:extLst>
              </a:tr>
              <a:tr h="619468">
                <a:tc>
                  <a:txBody>
                    <a:bodyPr/>
                    <a:lstStyle/>
                    <a:p>
                      <a:r>
                        <a:rPr lang="en-US"/>
                        <a:t>TECHNOLOGY</a:t>
                      </a:r>
                    </a:p>
                  </a:txBody>
                  <a:tcPr/>
                </a:tc>
                <a:tc>
                  <a:txBody>
                    <a:bodyPr/>
                    <a:lstStyle/>
                    <a:p>
                      <a:r>
                        <a:rPr lang="en-US"/>
                        <a:t>$61,960</a:t>
                      </a:r>
                    </a:p>
                    <a:p>
                      <a:r>
                        <a:rPr lang="en-US"/>
                        <a:t>  500/unit</a:t>
                      </a:r>
                    </a:p>
                  </a:txBody>
                  <a:tcPr/>
                </a:tc>
                <a:tc>
                  <a:txBody>
                    <a:bodyPr/>
                    <a:lstStyle/>
                    <a:p>
                      <a:r>
                        <a:rPr lang="en-US"/>
                        <a:t>$65,960</a:t>
                      </a:r>
                    </a:p>
                    <a:p>
                      <a:r>
                        <a:rPr lang="en-US"/>
                        <a:t>  500/unit</a:t>
                      </a:r>
                    </a:p>
                  </a:txBody>
                  <a:tcPr/>
                </a:tc>
                <a:tc>
                  <a:txBody>
                    <a:bodyPr/>
                    <a:lstStyle/>
                    <a:p>
                      <a:pPr algn="ctr"/>
                      <a:r>
                        <a:rPr lang="en-US"/>
                        <a:t>($4,000)</a:t>
                      </a:r>
                    </a:p>
                    <a:p>
                      <a:pPr algn="ctr"/>
                      <a:r>
                        <a:rPr lang="en-US"/>
                        <a:t> </a:t>
                      </a:r>
                    </a:p>
                  </a:txBody>
                  <a:tcPr/>
                </a:tc>
                <a:extLst>
                  <a:ext uri="{0D108BD9-81ED-4DB2-BD59-A6C34878D82A}">
                    <a16:rowId xmlns:a16="http://schemas.microsoft.com/office/drawing/2014/main" val="10002"/>
                  </a:ext>
                </a:extLst>
              </a:tr>
              <a:tr h="484788">
                <a:tc>
                  <a:txBody>
                    <a:bodyPr/>
                    <a:lstStyle/>
                    <a:p>
                      <a:r>
                        <a:rPr lang="en-US"/>
                        <a:t>LIBRARY ENHANCEMENT</a:t>
                      </a:r>
                    </a:p>
                  </a:txBody>
                  <a:tcPr/>
                </a:tc>
                <a:tc>
                  <a:txBody>
                    <a:bodyPr/>
                    <a:lstStyle/>
                    <a:p>
                      <a:r>
                        <a:rPr lang="en-US"/>
                        <a:t>$19,545</a:t>
                      </a:r>
                    </a:p>
                    <a:p>
                      <a:r>
                        <a:rPr lang="en-US"/>
                        <a:t>  157.72/unit</a:t>
                      </a:r>
                    </a:p>
                  </a:txBody>
                  <a:tcPr/>
                </a:tc>
                <a:tc>
                  <a:txBody>
                    <a:bodyPr/>
                    <a:lstStyle/>
                    <a:p>
                      <a:r>
                        <a:rPr lang="en-US"/>
                        <a:t>$20,805</a:t>
                      </a:r>
                    </a:p>
                    <a:p>
                      <a:r>
                        <a:rPr lang="en-US"/>
                        <a:t> 157.72/unit</a:t>
                      </a:r>
                    </a:p>
                  </a:txBody>
                  <a:tcPr/>
                </a:tc>
                <a:tc>
                  <a:txBody>
                    <a:bodyPr/>
                    <a:lstStyle/>
                    <a:p>
                      <a:pPr algn="ctr"/>
                      <a:r>
                        <a:rPr lang="en-US"/>
                        <a:t>($</a:t>
                      </a:r>
                      <a:r>
                        <a:rPr lang="en-US" baseline="0"/>
                        <a:t>1,260)</a:t>
                      </a:r>
                      <a:endParaRPr lang="en-US"/>
                    </a:p>
                  </a:txBody>
                  <a:tcPr/>
                </a:tc>
                <a:extLst>
                  <a:ext uri="{0D108BD9-81ED-4DB2-BD59-A6C34878D82A}">
                    <a16:rowId xmlns:a16="http://schemas.microsoft.com/office/drawing/2014/main" val="10003"/>
                  </a:ext>
                </a:extLst>
              </a:tr>
              <a:tr h="484788">
                <a:tc>
                  <a:txBody>
                    <a:bodyPr/>
                    <a:lstStyle/>
                    <a:p>
                      <a:r>
                        <a:rPr lang="en-US"/>
                        <a:t>PROF.</a:t>
                      </a:r>
                      <a:r>
                        <a:rPr lang="en-US" baseline="0"/>
                        <a:t> DEVELOPMENT</a:t>
                      </a:r>
                      <a:endParaRPr lang="en-US"/>
                    </a:p>
                  </a:txBody>
                  <a:tcPr/>
                </a:tc>
                <a:tc>
                  <a:txBody>
                    <a:bodyPr/>
                    <a:lstStyle/>
                    <a:p>
                      <a:r>
                        <a:rPr lang="en-US"/>
                        <a:t>$12,392</a:t>
                      </a:r>
                    </a:p>
                    <a:p>
                      <a:r>
                        <a:rPr lang="en-US"/>
                        <a:t>  100/unit</a:t>
                      </a:r>
                    </a:p>
                  </a:txBody>
                  <a:tcPr/>
                </a:tc>
                <a:tc>
                  <a:txBody>
                    <a:bodyPr/>
                    <a:lstStyle/>
                    <a:p>
                      <a:r>
                        <a:rPr lang="en-US"/>
                        <a:t>$13,192</a:t>
                      </a:r>
                    </a:p>
                    <a:p>
                      <a:r>
                        <a:rPr lang="en-US"/>
                        <a:t>  100/unit</a:t>
                      </a:r>
                    </a:p>
                  </a:txBody>
                  <a:tcPr/>
                </a:tc>
                <a:tc>
                  <a:txBody>
                    <a:bodyPr/>
                    <a:lstStyle/>
                    <a:p>
                      <a:pPr algn="ctr"/>
                      <a:r>
                        <a:rPr lang="en-US"/>
                        <a:t>($800)</a:t>
                      </a:r>
                    </a:p>
                  </a:txBody>
                  <a:tcPr/>
                </a:tc>
                <a:extLst>
                  <a:ext uri="{0D108BD9-81ED-4DB2-BD59-A6C34878D82A}">
                    <a16:rowId xmlns:a16="http://schemas.microsoft.com/office/drawing/2014/main" val="10004"/>
                  </a:ext>
                </a:extLst>
              </a:tr>
              <a:tr h="484788">
                <a:tc>
                  <a:txBody>
                    <a:bodyPr/>
                    <a:lstStyle/>
                    <a:p>
                      <a:r>
                        <a:rPr lang="en-US"/>
                        <a:t>TEXTBOOKS</a:t>
                      </a:r>
                    </a:p>
                  </a:txBody>
                  <a:tcPr/>
                </a:tc>
                <a:tc>
                  <a:txBody>
                    <a:bodyPr/>
                    <a:lstStyle/>
                    <a:p>
                      <a:r>
                        <a:rPr lang="en-US"/>
                        <a:t>$133,777</a:t>
                      </a:r>
                    </a:p>
                    <a:p>
                      <a:r>
                        <a:rPr lang="en-US"/>
                        <a:t>   75/</a:t>
                      </a:r>
                      <a:r>
                        <a:rPr lang="en-US" err="1"/>
                        <a:t>adm</a:t>
                      </a:r>
                      <a:endParaRPr lang="en-US"/>
                    </a:p>
                  </a:txBody>
                  <a:tcPr/>
                </a:tc>
                <a:tc>
                  <a:txBody>
                    <a:bodyPr/>
                    <a:lstStyle/>
                    <a:p>
                      <a:r>
                        <a:rPr lang="en-US"/>
                        <a:t>$142,287</a:t>
                      </a:r>
                    </a:p>
                    <a:p>
                      <a:r>
                        <a:rPr lang="en-US"/>
                        <a:t>   75/</a:t>
                      </a:r>
                      <a:r>
                        <a:rPr lang="en-US" err="1"/>
                        <a:t>adm</a:t>
                      </a:r>
                      <a:endParaRPr lang="en-US"/>
                    </a:p>
                  </a:txBody>
                  <a:tcPr/>
                </a:tc>
                <a:tc>
                  <a:txBody>
                    <a:bodyPr/>
                    <a:lstStyle/>
                    <a:p>
                      <a:pPr algn="ctr"/>
                      <a:r>
                        <a:rPr lang="en-US"/>
                        <a:t>($8,510)</a:t>
                      </a:r>
                    </a:p>
                  </a:txBody>
                  <a:tcPr/>
                </a:tc>
                <a:extLst>
                  <a:ext uri="{0D108BD9-81ED-4DB2-BD59-A6C34878D82A}">
                    <a16:rowId xmlns:a16="http://schemas.microsoft.com/office/drawing/2014/main" val="10005"/>
                  </a:ext>
                </a:extLst>
              </a:tr>
              <a:tr h="484788">
                <a:tc>
                  <a:txBody>
                    <a:bodyPr/>
                    <a:lstStyle/>
                    <a:p>
                      <a:r>
                        <a:rPr lang="en-US"/>
                        <a:t>Foundation ETF Program</a:t>
                      </a:r>
                    </a:p>
                  </a:txBody>
                  <a:tcPr/>
                </a:tc>
                <a:tc>
                  <a:txBody>
                    <a:bodyPr/>
                    <a:lstStyle/>
                    <a:p>
                      <a:r>
                        <a:rPr lang="en-US"/>
                        <a:t>$11,537,649</a:t>
                      </a:r>
                    </a:p>
                  </a:txBody>
                  <a:tcPr/>
                </a:tc>
                <a:tc>
                  <a:txBody>
                    <a:bodyPr/>
                    <a:lstStyle/>
                    <a:p>
                      <a:r>
                        <a:rPr lang="en-US"/>
                        <a:t>$12,225,268</a:t>
                      </a:r>
                    </a:p>
                  </a:txBody>
                  <a:tcPr/>
                </a:tc>
                <a:tc>
                  <a:txBody>
                    <a:bodyPr/>
                    <a:lstStyle/>
                    <a:p>
                      <a:pPr algn="ctr"/>
                      <a:r>
                        <a:rPr lang="en-US"/>
                        <a:t>($687,619)</a:t>
                      </a:r>
                    </a:p>
                  </a:txBody>
                  <a:tcPr/>
                </a:tc>
                <a:extLst>
                  <a:ext uri="{0D108BD9-81ED-4DB2-BD59-A6C34878D82A}">
                    <a16:rowId xmlns:a16="http://schemas.microsoft.com/office/drawing/2014/main" val="10006"/>
                  </a:ext>
                </a:extLst>
              </a:tr>
              <a:tr h="484788">
                <a:tc>
                  <a:txBody>
                    <a:bodyPr/>
                    <a:lstStyle/>
                    <a:p>
                      <a:r>
                        <a:rPr lang="en-US"/>
                        <a:t>FLEET</a:t>
                      </a:r>
                      <a:r>
                        <a:rPr lang="en-US" baseline="0"/>
                        <a:t> RENEWAL</a:t>
                      </a:r>
                      <a:endParaRPr lang="en-US"/>
                    </a:p>
                  </a:txBody>
                  <a:tcPr/>
                </a:tc>
                <a:tc>
                  <a:txBody>
                    <a:bodyPr/>
                    <a:lstStyle/>
                    <a:p>
                      <a:r>
                        <a:rPr lang="en-US"/>
                        <a:t>$242,592</a:t>
                      </a:r>
                    </a:p>
                    <a:p>
                      <a:r>
                        <a:rPr lang="en-US"/>
                        <a:t>7,581/ bus</a:t>
                      </a:r>
                    </a:p>
                  </a:txBody>
                  <a:tcPr/>
                </a:tc>
                <a:tc>
                  <a:txBody>
                    <a:bodyPr/>
                    <a:lstStyle/>
                    <a:p>
                      <a:r>
                        <a:rPr lang="en-US"/>
                        <a:t> $242,592</a:t>
                      </a:r>
                    </a:p>
                    <a:p>
                      <a:r>
                        <a:rPr lang="en-US"/>
                        <a:t> 7,581/bus</a:t>
                      </a:r>
                    </a:p>
                  </a:txBody>
                  <a:tcPr/>
                </a:tc>
                <a:tc>
                  <a:txBody>
                    <a:bodyPr/>
                    <a:lstStyle/>
                    <a:p>
                      <a:pPr algn="ctr"/>
                      <a:r>
                        <a:rPr lang="en-US"/>
                        <a:t>$ 0.00</a:t>
                      </a:r>
                    </a:p>
                  </a:txBody>
                  <a:tcPr/>
                </a:tc>
                <a:extLst>
                  <a:ext uri="{0D108BD9-81ED-4DB2-BD59-A6C34878D82A}">
                    <a16:rowId xmlns:a16="http://schemas.microsoft.com/office/drawing/2014/main" val="10007"/>
                  </a:ext>
                </a:extLst>
              </a:tr>
              <a:tr h="484788">
                <a:tc>
                  <a:txBody>
                    <a:bodyPr/>
                    <a:lstStyle/>
                    <a:p>
                      <a:r>
                        <a:rPr lang="en-US"/>
                        <a:t>TRANSPORTATION</a:t>
                      </a:r>
                      <a:r>
                        <a:rPr lang="en-US" baseline="0"/>
                        <a:t> OPER.</a:t>
                      </a:r>
                      <a:endParaRPr lang="en-US"/>
                    </a:p>
                  </a:txBody>
                  <a:tcPr/>
                </a:tc>
                <a:tc>
                  <a:txBody>
                    <a:bodyPr/>
                    <a:lstStyle/>
                    <a:p>
                      <a:r>
                        <a:rPr lang="en-US"/>
                        <a:t>$1,510,486</a:t>
                      </a:r>
                    </a:p>
                  </a:txBody>
                  <a:tcPr/>
                </a:tc>
                <a:tc>
                  <a:txBody>
                    <a:bodyPr/>
                    <a:lstStyle/>
                    <a:p>
                      <a:r>
                        <a:rPr lang="en-US"/>
                        <a:t>$1,456,355</a:t>
                      </a:r>
                    </a:p>
                  </a:txBody>
                  <a:tcPr/>
                </a:tc>
                <a:tc>
                  <a:txBody>
                    <a:bodyPr/>
                    <a:lstStyle/>
                    <a:p>
                      <a:pPr algn="ctr"/>
                      <a:r>
                        <a:rPr lang="en-US"/>
                        <a:t>$54,131</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b="1">
                <a:latin typeface="Arial Rounded MT Bold" pitchFamily="34" charset="0"/>
              </a:rPr>
              <a:t>FY 2022-2023 STATE FUNDS COMPARISON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98579365"/>
              </p:ext>
            </p:extLst>
          </p:nvPr>
        </p:nvGraphicFramePr>
        <p:xfrm>
          <a:off x="228600" y="1510948"/>
          <a:ext cx="8686800" cy="4230524"/>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0">
                <a:tc>
                  <a:txBody>
                    <a:bodyPr/>
                    <a:lstStyle/>
                    <a:p>
                      <a:r>
                        <a:rPr lang="en-US"/>
                        <a:t>STATE</a:t>
                      </a:r>
                      <a:r>
                        <a:rPr lang="en-US" baseline="0"/>
                        <a:t> FUNDS</a:t>
                      </a:r>
                      <a:endParaRPr lang="en-US"/>
                    </a:p>
                  </a:txBody>
                  <a:tcPr/>
                </a:tc>
                <a:tc>
                  <a:txBody>
                    <a:bodyPr/>
                    <a:lstStyle/>
                    <a:p>
                      <a:r>
                        <a:rPr lang="en-US"/>
                        <a:t>FY 2023</a:t>
                      </a:r>
                    </a:p>
                  </a:txBody>
                  <a:tcPr/>
                </a:tc>
                <a:tc>
                  <a:txBody>
                    <a:bodyPr/>
                    <a:lstStyle/>
                    <a:p>
                      <a:r>
                        <a:rPr lang="en-US"/>
                        <a:t>FY</a:t>
                      </a:r>
                      <a:r>
                        <a:rPr lang="en-US" baseline="0"/>
                        <a:t> 2022</a:t>
                      </a:r>
                      <a:endParaRPr lang="en-US"/>
                    </a:p>
                  </a:txBody>
                  <a:tcPr/>
                </a:tc>
                <a:tc>
                  <a:txBody>
                    <a:bodyPr/>
                    <a:lstStyle/>
                    <a:p>
                      <a:r>
                        <a:rPr lang="en-US"/>
                        <a:t>CHANGE</a:t>
                      </a:r>
                    </a:p>
                  </a:txBody>
                  <a:tcPr/>
                </a:tc>
                <a:extLst>
                  <a:ext uri="{0D108BD9-81ED-4DB2-BD59-A6C34878D82A}">
                    <a16:rowId xmlns:a16="http://schemas.microsoft.com/office/drawing/2014/main" val="10000"/>
                  </a:ext>
                </a:extLst>
              </a:tr>
              <a:tr h="645452">
                <a:tc>
                  <a:txBody>
                    <a:bodyPr/>
                    <a:lstStyle/>
                    <a:p>
                      <a:r>
                        <a:rPr lang="en-US"/>
                        <a:t>School Nurse Program</a:t>
                      </a:r>
                      <a:endParaRPr lang="en-US" baseline="0"/>
                    </a:p>
                    <a:p>
                      <a:r>
                        <a:rPr lang="en-US" baseline="0"/>
                        <a:t>    </a:t>
                      </a:r>
                      <a:endParaRPr lang="en-US"/>
                    </a:p>
                  </a:txBody>
                  <a:tcPr/>
                </a:tc>
                <a:tc>
                  <a:txBody>
                    <a:bodyPr/>
                    <a:lstStyle/>
                    <a:p>
                      <a:r>
                        <a:rPr lang="en-US"/>
                        <a:t>$  167,951</a:t>
                      </a:r>
                    </a:p>
                  </a:txBody>
                  <a:tcPr/>
                </a:tc>
                <a:tc>
                  <a:txBody>
                    <a:bodyPr/>
                    <a:lstStyle/>
                    <a:p>
                      <a:r>
                        <a:rPr lang="en-US"/>
                        <a:t>$ 150,142</a:t>
                      </a:r>
                    </a:p>
                  </a:txBody>
                  <a:tcPr/>
                </a:tc>
                <a:tc>
                  <a:txBody>
                    <a:bodyPr/>
                    <a:lstStyle/>
                    <a:p>
                      <a:pPr algn="ctr"/>
                      <a:r>
                        <a:rPr lang="en-US"/>
                        <a:t>$17,809</a:t>
                      </a:r>
                    </a:p>
                  </a:txBody>
                  <a:tcPr/>
                </a:tc>
                <a:extLst>
                  <a:ext uri="{0D108BD9-81ED-4DB2-BD59-A6C34878D82A}">
                    <a16:rowId xmlns:a16="http://schemas.microsoft.com/office/drawing/2014/main" val="10001"/>
                  </a:ext>
                </a:extLst>
              </a:tr>
              <a:tr h="619468">
                <a:tc>
                  <a:txBody>
                    <a:bodyPr/>
                    <a:lstStyle/>
                    <a:p>
                      <a:r>
                        <a:rPr lang="en-US"/>
                        <a:t>TECHNOLOGY Coordinator</a:t>
                      </a:r>
                    </a:p>
                  </a:txBody>
                  <a:tcPr/>
                </a:tc>
                <a:tc>
                  <a:txBody>
                    <a:bodyPr/>
                    <a:lstStyle/>
                    <a:p>
                      <a:r>
                        <a:rPr lang="en-US"/>
                        <a:t>$   66,840</a:t>
                      </a:r>
                    </a:p>
                  </a:txBody>
                  <a:tcPr/>
                </a:tc>
                <a:tc>
                  <a:txBody>
                    <a:bodyPr/>
                    <a:lstStyle/>
                    <a:p>
                      <a:r>
                        <a:rPr lang="en-US"/>
                        <a:t>$  60,967</a:t>
                      </a:r>
                    </a:p>
                    <a:p>
                      <a:r>
                        <a:rPr lang="en-US"/>
                        <a:t>  </a:t>
                      </a:r>
                    </a:p>
                  </a:txBody>
                  <a:tcPr/>
                </a:tc>
                <a:tc>
                  <a:txBody>
                    <a:bodyPr/>
                    <a:lstStyle/>
                    <a:p>
                      <a:pPr algn="ctr"/>
                      <a:r>
                        <a:rPr lang="en-US"/>
                        <a:t>$5,873</a:t>
                      </a:r>
                    </a:p>
                    <a:p>
                      <a:pPr algn="ctr"/>
                      <a:r>
                        <a:rPr lang="en-US"/>
                        <a:t> </a:t>
                      </a:r>
                    </a:p>
                  </a:txBody>
                  <a:tcPr/>
                </a:tc>
                <a:extLst>
                  <a:ext uri="{0D108BD9-81ED-4DB2-BD59-A6C34878D82A}">
                    <a16:rowId xmlns:a16="http://schemas.microsoft.com/office/drawing/2014/main" val="10002"/>
                  </a:ext>
                </a:extLst>
              </a:tr>
              <a:tr h="484788">
                <a:tc>
                  <a:txBody>
                    <a:bodyPr/>
                    <a:lstStyle/>
                    <a:p>
                      <a:r>
                        <a:rPr lang="en-US"/>
                        <a:t>Capital Purchase</a:t>
                      </a:r>
                    </a:p>
                  </a:txBody>
                  <a:tcPr/>
                </a:tc>
                <a:tc>
                  <a:txBody>
                    <a:bodyPr/>
                    <a:lstStyle/>
                    <a:p>
                      <a:r>
                        <a:rPr lang="en-US"/>
                        <a:t>$  550,978</a:t>
                      </a:r>
                    </a:p>
                  </a:txBody>
                  <a:tcPr/>
                </a:tc>
                <a:tc>
                  <a:txBody>
                    <a:bodyPr/>
                    <a:lstStyle/>
                    <a:p>
                      <a:r>
                        <a:rPr lang="en-US"/>
                        <a:t>$  572,312</a:t>
                      </a:r>
                    </a:p>
                  </a:txBody>
                  <a:tcPr/>
                </a:tc>
                <a:tc>
                  <a:txBody>
                    <a:bodyPr/>
                    <a:lstStyle/>
                    <a:p>
                      <a:pPr algn="ctr"/>
                      <a:r>
                        <a:rPr lang="en-US"/>
                        <a:t>($</a:t>
                      </a:r>
                      <a:r>
                        <a:rPr lang="en-US" baseline="0"/>
                        <a:t>21,334)</a:t>
                      </a:r>
                      <a:endParaRPr lang="en-US"/>
                    </a:p>
                  </a:txBody>
                  <a:tcPr/>
                </a:tc>
                <a:extLst>
                  <a:ext uri="{0D108BD9-81ED-4DB2-BD59-A6C34878D82A}">
                    <a16:rowId xmlns:a16="http://schemas.microsoft.com/office/drawing/2014/main" val="10003"/>
                  </a:ext>
                </a:extLst>
              </a:tr>
              <a:tr h="484788">
                <a:tc>
                  <a:txBody>
                    <a:bodyPr/>
                    <a:lstStyle/>
                    <a:p>
                      <a:r>
                        <a:rPr lang="en-US"/>
                        <a:t>At- Risk</a:t>
                      </a:r>
                    </a:p>
                  </a:txBody>
                  <a:tcPr/>
                </a:tc>
                <a:tc>
                  <a:txBody>
                    <a:bodyPr/>
                    <a:lstStyle/>
                    <a:p>
                      <a:r>
                        <a:rPr lang="en-US"/>
                        <a:t>$    68,380</a:t>
                      </a:r>
                    </a:p>
                  </a:txBody>
                  <a:tcPr/>
                </a:tc>
                <a:tc>
                  <a:txBody>
                    <a:bodyPr/>
                    <a:lstStyle/>
                    <a:p>
                      <a:r>
                        <a:rPr lang="en-US"/>
                        <a:t>$   65,553</a:t>
                      </a:r>
                    </a:p>
                    <a:p>
                      <a:r>
                        <a:rPr lang="en-US"/>
                        <a:t>  </a:t>
                      </a:r>
                    </a:p>
                  </a:txBody>
                  <a:tcPr/>
                </a:tc>
                <a:tc>
                  <a:txBody>
                    <a:bodyPr/>
                    <a:lstStyle/>
                    <a:p>
                      <a:pPr algn="ctr"/>
                      <a:r>
                        <a:rPr lang="en-US"/>
                        <a:t>$2,827</a:t>
                      </a:r>
                    </a:p>
                  </a:txBody>
                  <a:tcPr/>
                </a:tc>
                <a:extLst>
                  <a:ext uri="{0D108BD9-81ED-4DB2-BD59-A6C34878D82A}">
                    <a16:rowId xmlns:a16="http://schemas.microsoft.com/office/drawing/2014/main" val="10004"/>
                  </a:ext>
                </a:extLst>
              </a:tr>
              <a:tr h="484788">
                <a:tc>
                  <a:txBody>
                    <a:bodyPr/>
                    <a:lstStyle/>
                    <a:p>
                      <a:r>
                        <a:rPr lang="en-US"/>
                        <a:t>Career Tech O &amp; M</a:t>
                      </a:r>
                    </a:p>
                  </a:txBody>
                  <a:tcPr/>
                </a:tc>
                <a:tc>
                  <a:txBody>
                    <a:bodyPr/>
                    <a:lstStyle/>
                    <a:p>
                      <a:r>
                        <a:rPr lang="en-US"/>
                        <a:t>$     35,452</a:t>
                      </a:r>
                    </a:p>
                  </a:txBody>
                  <a:tcPr/>
                </a:tc>
                <a:tc>
                  <a:txBody>
                    <a:bodyPr/>
                    <a:lstStyle/>
                    <a:p>
                      <a:r>
                        <a:rPr lang="en-US"/>
                        <a:t>$    26,838</a:t>
                      </a:r>
                    </a:p>
                  </a:txBody>
                  <a:tcPr/>
                </a:tc>
                <a:tc>
                  <a:txBody>
                    <a:bodyPr/>
                    <a:lstStyle/>
                    <a:p>
                      <a:pPr algn="ctr"/>
                      <a:r>
                        <a:rPr lang="en-US"/>
                        <a:t>$8,614</a:t>
                      </a:r>
                    </a:p>
                  </a:txBody>
                  <a:tcPr/>
                </a:tc>
                <a:extLst>
                  <a:ext uri="{0D108BD9-81ED-4DB2-BD59-A6C34878D82A}">
                    <a16:rowId xmlns:a16="http://schemas.microsoft.com/office/drawing/2014/main" val="10006"/>
                  </a:ext>
                </a:extLst>
              </a:tr>
              <a:tr h="484788">
                <a:tc>
                  <a:txBody>
                    <a:bodyPr/>
                    <a:lstStyle/>
                    <a:p>
                      <a:r>
                        <a:rPr lang="en-US"/>
                        <a:t>Foundation 10 Mills</a:t>
                      </a:r>
                    </a:p>
                  </a:txBody>
                  <a:tcPr/>
                </a:tc>
                <a:tc>
                  <a:txBody>
                    <a:bodyPr/>
                    <a:lstStyle/>
                    <a:p>
                      <a:r>
                        <a:rPr lang="en-US"/>
                        <a:t>$1,347,500</a:t>
                      </a:r>
                    </a:p>
                  </a:txBody>
                  <a:tcPr/>
                </a:tc>
                <a:tc>
                  <a:txBody>
                    <a:bodyPr/>
                    <a:lstStyle/>
                    <a:p>
                      <a:r>
                        <a:rPr lang="en-US"/>
                        <a:t>$1,316,660</a:t>
                      </a:r>
                    </a:p>
                  </a:txBody>
                  <a:tcPr/>
                </a:tc>
                <a:tc>
                  <a:txBody>
                    <a:bodyPr/>
                    <a:lstStyle/>
                    <a:p>
                      <a:pPr algn="ctr"/>
                      <a:r>
                        <a:rPr lang="en-US"/>
                        <a:t>$ 30,840</a:t>
                      </a:r>
                    </a:p>
                  </a:txBody>
                  <a:tcPr/>
                </a:tc>
                <a:extLst>
                  <a:ext uri="{0D108BD9-81ED-4DB2-BD59-A6C34878D82A}">
                    <a16:rowId xmlns:a16="http://schemas.microsoft.com/office/drawing/2014/main" val="10007"/>
                  </a:ext>
                </a:extLst>
              </a:tr>
              <a:tr h="484788">
                <a:tc>
                  <a:txBody>
                    <a:bodyPr/>
                    <a:lstStyle/>
                    <a:p>
                      <a:r>
                        <a:rPr lang="en-US"/>
                        <a:t>Capital Purchase</a:t>
                      </a:r>
                    </a:p>
                  </a:txBody>
                  <a:tcPr/>
                </a:tc>
                <a:tc>
                  <a:txBody>
                    <a:bodyPr/>
                    <a:lstStyle/>
                    <a:p>
                      <a:r>
                        <a:rPr lang="en-US"/>
                        <a:t>$    71,215</a:t>
                      </a:r>
                    </a:p>
                  </a:txBody>
                  <a:tcPr/>
                </a:tc>
                <a:tc>
                  <a:txBody>
                    <a:bodyPr/>
                    <a:lstStyle/>
                    <a:p>
                      <a:r>
                        <a:rPr lang="en-US"/>
                        <a:t>$    59,028</a:t>
                      </a:r>
                    </a:p>
                  </a:txBody>
                  <a:tcPr/>
                </a:tc>
                <a:tc>
                  <a:txBody>
                    <a:bodyPr/>
                    <a:lstStyle/>
                    <a:p>
                      <a:pPr algn="ctr"/>
                      <a:r>
                        <a:rPr lang="en-US"/>
                        <a:t>$12,187</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22958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b="1">
                <a:latin typeface="Arial Rounded MT Bold" pitchFamily="34" charset="0"/>
              </a:rPr>
              <a:t>FY 2022-2023 FRINGE BENEFITS COMPARISON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0134320"/>
              </p:ext>
            </p:extLst>
          </p:nvPr>
        </p:nvGraphicFramePr>
        <p:xfrm>
          <a:off x="228600" y="1143000"/>
          <a:ext cx="8686800" cy="5008544"/>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484788">
                <a:tc>
                  <a:txBody>
                    <a:bodyPr/>
                    <a:lstStyle/>
                    <a:p>
                      <a:r>
                        <a:rPr lang="en-US"/>
                        <a:t>FRINGE BENEFITS</a:t>
                      </a:r>
                    </a:p>
                  </a:txBody>
                  <a:tcPr/>
                </a:tc>
                <a:tc>
                  <a:txBody>
                    <a:bodyPr/>
                    <a:lstStyle/>
                    <a:p>
                      <a:r>
                        <a:rPr lang="en-US"/>
                        <a:t>FY 2022</a:t>
                      </a:r>
                    </a:p>
                  </a:txBody>
                  <a:tcPr/>
                </a:tc>
                <a:tc>
                  <a:txBody>
                    <a:bodyPr/>
                    <a:lstStyle/>
                    <a:p>
                      <a:r>
                        <a:rPr lang="en-US"/>
                        <a:t>FY</a:t>
                      </a:r>
                      <a:r>
                        <a:rPr lang="en-US" baseline="0"/>
                        <a:t> 2021</a:t>
                      </a:r>
                      <a:endParaRPr lang="en-US"/>
                    </a:p>
                  </a:txBody>
                  <a:tcPr/>
                </a:tc>
                <a:tc>
                  <a:txBody>
                    <a:bodyPr/>
                    <a:lstStyle/>
                    <a:p>
                      <a:r>
                        <a:rPr lang="en-US"/>
                        <a:t>CHANGE</a:t>
                      </a:r>
                    </a:p>
                  </a:txBody>
                  <a:tcPr/>
                </a:tc>
                <a:extLst>
                  <a:ext uri="{0D108BD9-81ED-4DB2-BD59-A6C34878D82A}">
                    <a16:rowId xmlns:a16="http://schemas.microsoft.com/office/drawing/2014/main" val="10000"/>
                  </a:ext>
                </a:extLst>
              </a:tr>
              <a:tr h="645452">
                <a:tc>
                  <a:txBody>
                    <a:bodyPr/>
                    <a:lstStyle/>
                    <a:p>
                      <a:r>
                        <a:rPr lang="en-US"/>
                        <a:t>PEEHIP</a:t>
                      </a:r>
                    </a:p>
                  </a:txBody>
                  <a:tcPr/>
                </a:tc>
                <a:tc>
                  <a:txBody>
                    <a:bodyPr/>
                    <a:lstStyle/>
                    <a:p>
                      <a:r>
                        <a:rPr lang="en-US"/>
                        <a:t>$800</a:t>
                      </a:r>
                    </a:p>
                  </a:txBody>
                  <a:tcPr/>
                </a:tc>
                <a:tc>
                  <a:txBody>
                    <a:bodyPr/>
                    <a:lstStyle/>
                    <a:p>
                      <a:r>
                        <a:rPr lang="en-US"/>
                        <a:t>$800</a:t>
                      </a:r>
                    </a:p>
                  </a:txBody>
                  <a:tcPr/>
                </a:tc>
                <a:tc>
                  <a:txBody>
                    <a:bodyPr/>
                    <a:lstStyle/>
                    <a:p>
                      <a:r>
                        <a:rPr lang="en-US"/>
                        <a:t>$0</a:t>
                      </a:r>
                    </a:p>
                  </a:txBody>
                  <a:tcPr/>
                </a:tc>
                <a:extLst>
                  <a:ext uri="{0D108BD9-81ED-4DB2-BD59-A6C34878D82A}">
                    <a16:rowId xmlns:a16="http://schemas.microsoft.com/office/drawing/2014/main" val="10001"/>
                  </a:ext>
                </a:extLst>
              </a:tr>
              <a:tr h="484788">
                <a:tc>
                  <a:txBody>
                    <a:bodyPr/>
                    <a:lstStyle/>
                    <a:p>
                      <a:r>
                        <a:rPr lang="en-US"/>
                        <a:t>TRS TIER 1</a:t>
                      </a:r>
                    </a:p>
                  </a:txBody>
                  <a:tcPr/>
                </a:tc>
                <a:tc>
                  <a:txBody>
                    <a:bodyPr/>
                    <a:lstStyle/>
                    <a:p>
                      <a:r>
                        <a:rPr lang="en-US"/>
                        <a:t>12.59%</a:t>
                      </a:r>
                    </a:p>
                  </a:txBody>
                  <a:tcPr/>
                </a:tc>
                <a:tc>
                  <a:txBody>
                    <a:bodyPr/>
                    <a:lstStyle/>
                    <a:p>
                      <a:r>
                        <a:rPr lang="en-US"/>
                        <a:t>12.43%</a:t>
                      </a:r>
                    </a:p>
                  </a:txBody>
                  <a:tcPr/>
                </a:tc>
                <a:tc>
                  <a:txBody>
                    <a:bodyPr/>
                    <a:lstStyle/>
                    <a:p>
                      <a:r>
                        <a:rPr lang="en-US"/>
                        <a:t>   .125%</a:t>
                      </a:r>
                    </a:p>
                  </a:txBody>
                  <a:tcPr/>
                </a:tc>
                <a:extLst>
                  <a:ext uri="{0D108BD9-81ED-4DB2-BD59-A6C34878D82A}">
                    <a16:rowId xmlns:a16="http://schemas.microsoft.com/office/drawing/2014/main" val="10002"/>
                  </a:ext>
                </a:extLst>
              </a:tr>
              <a:tr h="484788">
                <a:tc>
                  <a:txBody>
                    <a:bodyPr/>
                    <a:lstStyle/>
                    <a:p>
                      <a:r>
                        <a:rPr lang="en-US"/>
                        <a:t>TRS TIER 2</a:t>
                      </a:r>
                    </a:p>
                  </a:txBody>
                  <a:tcPr/>
                </a:tc>
                <a:tc>
                  <a:txBody>
                    <a:bodyPr/>
                    <a:lstStyle/>
                    <a:p>
                      <a:r>
                        <a:rPr lang="en-US"/>
                        <a:t>11.44%</a:t>
                      </a:r>
                    </a:p>
                  </a:txBody>
                  <a:tcPr/>
                </a:tc>
                <a:tc>
                  <a:txBody>
                    <a:bodyPr/>
                    <a:lstStyle/>
                    <a:p>
                      <a:r>
                        <a:rPr lang="en-US"/>
                        <a:t>11.32%</a:t>
                      </a:r>
                    </a:p>
                  </a:txBody>
                  <a:tcPr/>
                </a:tc>
                <a:tc>
                  <a:txBody>
                    <a:bodyPr/>
                    <a:lstStyle/>
                    <a:p>
                      <a:r>
                        <a:rPr lang="en-US"/>
                        <a:t>   .01%</a:t>
                      </a:r>
                    </a:p>
                  </a:txBody>
                  <a:tcPr/>
                </a:tc>
                <a:extLst>
                  <a:ext uri="{0D108BD9-81ED-4DB2-BD59-A6C34878D82A}">
                    <a16:rowId xmlns:a16="http://schemas.microsoft.com/office/drawing/2014/main" val="10003"/>
                  </a:ext>
                </a:extLst>
              </a:tr>
              <a:tr h="48478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484788">
                <a:tc>
                  <a:txBody>
                    <a:bodyPr/>
                    <a:lstStyle/>
                    <a:p>
                      <a:r>
                        <a:rPr lang="en-US"/>
                        <a:t>AMENDED</a:t>
                      </a:r>
                      <a:r>
                        <a:rPr lang="en-US" baseline="0"/>
                        <a:t> LEAVE RATE</a:t>
                      </a:r>
                      <a:endParaRPr lang="en-US"/>
                    </a:p>
                  </a:txBody>
                  <a:tcPr/>
                </a:tc>
                <a:tc>
                  <a:txBody>
                    <a:bodyPr/>
                    <a:lstStyle/>
                    <a:p>
                      <a:r>
                        <a:rPr lang="en-US"/>
                        <a:t>$100</a:t>
                      </a:r>
                    </a:p>
                  </a:txBody>
                  <a:tcPr/>
                </a:tc>
                <a:tc>
                  <a:txBody>
                    <a:bodyPr/>
                    <a:lstStyle/>
                    <a:p>
                      <a:r>
                        <a:rPr lang="en-US"/>
                        <a:t>$95</a:t>
                      </a:r>
                    </a:p>
                  </a:txBody>
                  <a:tcPr/>
                </a:tc>
                <a:tc>
                  <a:txBody>
                    <a:bodyPr/>
                    <a:lstStyle/>
                    <a:p>
                      <a:r>
                        <a:rPr lang="en-US"/>
                        <a:t>$5.00</a:t>
                      </a:r>
                    </a:p>
                  </a:txBody>
                  <a:tcPr/>
                </a:tc>
                <a:extLst>
                  <a:ext uri="{0D108BD9-81ED-4DB2-BD59-A6C34878D82A}">
                    <a16:rowId xmlns:a16="http://schemas.microsoft.com/office/drawing/2014/main" val="10005"/>
                  </a:ext>
                </a:extLst>
              </a:tr>
              <a:tr h="48478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6"/>
                  </a:ext>
                </a:extLst>
              </a:tr>
              <a:tr h="484788">
                <a:tc>
                  <a:txBody>
                    <a:bodyPr/>
                    <a:lstStyle/>
                    <a:p>
                      <a:r>
                        <a:rPr lang="en-US"/>
                        <a:t>PAY RAISE</a:t>
                      </a:r>
                      <a:r>
                        <a:rPr lang="en-US" baseline="0"/>
                        <a:t> % SUPPORT</a:t>
                      </a:r>
                      <a:endParaRPr lang="en-US"/>
                    </a:p>
                  </a:txBody>
                  <a:tcPr/>
                </a:tc>
                <a:tc>
                  <a:txBody>
                    <a:bodyPr/>
                    <a:lstStyle/>
                    <a:p>
                      <a:r>
                        <a:rPr lang="en-US"/>
                        <a:t>.04</a:t>
                      </a:r>
                    </a:p>
                  </a:txBody>
                  <a:tcPr/>
                </a:tc>
                <a:tc>
                  <a:txBody>
                    <a:bodyPr/>
                    <a:lstStyle/>
                    <a:p>
                      <a:r>
                        <a:rPr lang="en-US"/>
                        <a:t>.02</a:t>
                      </a:r>
                    </a:p>
                  </a:txBody>
                  <a:tcPr/>
                </a:tc>
                <a:tc>
                  <a:txBody>
                    <a:bodyPr/>
                    <a:lstStyle/>
                    <a:p>
                      <a:r>
                        <a:rPr lang="en-US"/>
                        <a:t>.02%</a:t>
                      </a:r>
                    </a:p>
                  </a:txBody>
                  <a:tcPr/>
                </a:tc>
                <a:extLst>
                  <a:ext uri="{0D108BD9-81ED-4DB2-BD59-A6C34878D82A}">
                    <a16:rowId xmlns:a16="http://schemas.microsoft.com/office/drawing/2014/main" val="10007"/>
                  </a:ext>
                </a:extLst>
              </a:tr>
              <a:tr h="484788">
                <a:tc>
                  <a:txBody>
                    <a:bodyPr/>
                    <a:lstStyle/>
                    <a:p>
                      <a:r>
                        <a:rPr lang="en-US"/>
                        <a:t>PAY</a:t>
                      </a:r>
                      <a:r>
                        <a:rPr lang="en-US" baseline="0"/>
                        <a:t> RAISE % TRANSPOR.</a:t>
                      </a:r>
                      <a:endParaRPr lang="en-US"/>
                    </a:p>
                  </a:txBody>
                  <a:tcPr/>
                </a:tc>
                <a:tc>
                  <a:txBody>
                    <a:bodyPr/>
                    <a:lstStyle/>
                    <a:p>
                      <a:r>
                        <a:rPr lang="en-US"/>
                        <a:t>.04</a:t>
                      </a:r>
                    </a:p>
                  </a:txBody>
                  <a:tcPr/>
                </a:tc>
                <a:tc>
                  <a:txBody>
                    <a:bodyPr/>
                    <a:lstStyle/>
                    <a:p>
                      <a:r>
                        <a:rPr lang="en-US"/>
                        <a:t>.02</a:t>
                      </a:r>
                    </a:p>
                  </a:txBody>
                  <a:tcPr/>
                </a:tc>
                <a:tc>
                  <a:txBody>
                    <a:bodyPr/>
                    <a:lstStyle/>
                    <a:p>
                      <a:r>
                        <a:rPr lang="en-US"/>
                        <a:t>.02%</a:t>
                      </a:r>
                    </a:p>
                  </a:txBody>
                  <a:tcPr/>
                </a:tc>
                <a:extLst>
                  <a:ext uri="{0D108BD9-81ED-4DB2-BD59-A6C34878D82A}">
                    <a16:rowId xmlns:a16="http://schemas.microsoft.com/office/drawing/2014/main" val="10008"/>
                  </a:ext>
                </a:extLst>
              </a:tr>
              <a:tr h="48478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7051" y="153978"/>
            <a:ext cx="6892428" cy="1478526"/>
          </a:xfrm>
        </p:spPr>
        <p:txBody>
          <a:bodyPr vert="horz" lIns="91440" tIns="45720" rIns="91440" bIns="45720" rtlCol="0" anchor="b">
            <a:noAutofit/>
          </a:bodyPr>
          <a:lstStyle/>
          <a:p>
            <a:pPr algn="ctr">
              <a:lnSpc>
                <a:spcPct val="90000"/>
              </a:lnSpc>
            </a:pPr>
            <a:r>
              <a:rPr lang="en-US" sz="2400" b="1" kern="1200">
                <a:latin typeface="+mj-lt"/>
                <a:ea typeface="+mj-ea"/>
                <a:cs typeface="+mj-cs"/>
              </a:rPr>
              <a:t>SUPPLEMENTAL INFORMATION TO PROPOSED                 FY 2023 BUDGET</a:t>
            </a:r>
            <a:br>
              <a:rPr lang="en-US" sz="2400" b="1" kern="1200"/>
            </a:br>
            <a:r>
              <a:rPr lang="en-US" sz="2400" b="1" kern="1200">
                <a:latin typeface="+mj-lt"/>
                <a:ea typeface="+mj-ea"/>
                <a:cs typeface="+mj-cs"/>
              </a:rPr>
              <a:t>As Required by Section 16-13-140,</a:t>
            </a:r>
            <a:br>
              <a:rPr lang="en-US" sz="2400" b="1" kern="1200"/>
            </a:br>
            <a:r>
              <a:rPr lang="en-US" sz="2400" b="1" kern="1200"/>
              <a:t>              </a:t>
            </a:r>
            <a:r>
              <a:rPr lang="en-US" sz="2400" b="1" kern="1200">
                <a:latin typeface="+mj-lt"/>
                <a:ea typeface="+mj-ea"/>
                <a:cs typeface="+mj-cs"/>
              </a:rPr>
              <a:t>Code of Alabama 1975</a:t>
            </a:r>
          </a:p>
        </p:txBody>
      </p:sp>
      <p:graphicFrame>
        <p:nvGraphicFramePr>
          <p:cNvPr id="5" name="Table 4">
            <a:extLst>
              <a:ext uri="{FF2B5EF4-FFF2-40B4-BE49-F238E27FC236}">
                <a16:creationId xmlns:a16="http://schemas.microsoft.com/office/drawing/2014/main" id="{E1D15DE9-FD68-84FF-3F23-CA6CA3C74B06}"/>
              </a:ext>
            </a:extLst>
          </p:cNvPr>
          <p:cNvGraphicFramePr>
            <a:graphicFrameLocks noGrp="1"/>
          </p:cNvGraphicFramePr>
          <p:nvPr>
            <p:extLst>
              <p:ext uri="{D42A27DB-BD31-4B8C-83A1-F6EECF244321}">
                <p14:modId xmlns:p14="http://schemas.microsoft.com/office/powerpoint/2010/main" val="1567699320"/>
              </p:ext>
            </p:extLst>
          </p:nvPr>
        </p:nvGraphicFramePr>
        <p:xfrm>
          <a:off x="225046" y="1729305"/>
          <a:ext cx="7424507" cy="4630612"/>
        </p:xfrm>
        <a:graphic>
          <a:graphicData uri="http://schemas.openxmlformats.org/drawingml/2006/table">
            <a:tbl>
              <a:tblPr firstRow="1" bandRow="1">
                <a:tableStyleId>{3B4B98B0-60AC-42C2-AFA5-B58CD77FA1E5}</a:tableStyleId>
              </a:tblPr>
              <a:tblGrid>
                <a:gridCol w="5309777">
                  <a:extLst>
                    <a:ext uri="{9D8B030D-6E8A-4147-A177-3AD203B41FA5}">
                      <a16:colId xmlns:a16="http://schemas.microsoft.com/office/drawing/2014/main" val="2340704252"/>
                    </a:ext>
                  </a:extLst>
                </a:gridCol>
                <a:gridCol w="2114730">
                  <a:extLst>
                    <a:ext uri="{9D8B030D-6E8A-4147-A177-3AD203B41FA5}">
                      <a16:colId xmlns:a16="http://schemas.microsoft.com/office/drawing/2014/main" val="1066769780"/>
                    </a:ext>
                  </a:extLst>
                </a:gridCol>
              </a:tblGrid>
              <a:tr h="299299">
                <a:tc gridSpan="2">
                  <a:txBody>
                    <a:bodyPr/>
                    <a:lstStyle/>
                    <a:p>
                      <a:pPr marL="0" algn="ctr" rtl="0" fontAlgn="ctr" latinLnBrk="0">
                        <a:spcBef>
                          <a:spcPts val="0"/>
                        </a:spcBef>
                        <a:spcAft>
                          <a:spcPts val="0"/>
                        </a:spcAft>
                      </a:pPr>
                      <a:r>
                        <a:rPr lang="en-US" sz="1800" cap="none" spc="30">
                          <a:effectLst/>
                        </a:rPr>
                        <a:t>Brighter Path –System Wide 3999-9999</a:t>
                      </a:r>
                    </a:p>
                  </a:txBody>
                  <a:tcPr marL="0" marR="7151" marT="31085" marB="31085" anchor="ctr"/>
                </a:tc>
                <a:tc hMerge="1">
                  <a:txBody>
                    <a:bodyPr/>
                    <a:lstStyle/>
                    <a:p>
                      <a:endParaRPr lang="en-US"/>
                    </a:p>
                  </a:txBody>
                  <a:tcPr marL="0" marR="0" marT="0" marB="0" horzOverflow="overflow"/>
                </a:tc>
                <a:extLst>
                  <a:ext uri="{0D108BD9-81ED-4DB2-BD59-A6C34878D82A}">
                    <a16:rowId xmlns:a16="http://schemas.microsoft.com/office/drawing/2014/main" val="151512238"/>
                  </a:ext>
                </a:extLst>
              </a:tr>
              <a:tr h="251411">
                <a:tc>
                  <a:txBody>
                    <a:bodyPr/>
                    <a:lstStyle/>
                    <a:p>
                      <a:pPr marL="0" rtl="0" fontAlgn="t" latinLnBrk="0">
                        <a:spcBef>
                          <a:spcPts val="0"/>
                        </a:spcBef>
                        <a:spcAft>
                          <a:spcPts val="0"/>
                        </a:spcAft>
                      </a:pPr>
                      <a:r>
                        <a:rPr lang="en-US" sz="1400" cap="none" spc="0">
                          <a:effectLst/>
                        </a:rPr>
                        <a:t>ADM (Prior year used for allocation purposes)</a:t>
                      </a:r>
                    </a:p>
                  </a:txBody>
                  <a:tcPr marL="0" marR="62270" marT="31185" marB="31185"/>
                </a:tc>
                <a:tc>
                  <a:txBody>
                    <a:bodyPr/>
                    <a:lstStyle/>
                    <a:p>
                      <a:pPr marL="0" rtl="0" fontAlgn="t" latinLnBrk="0">
                        <a:spcBef>
                          <a:spcPts val="0"/>
                        </a:spcBef>
                        <a:spcAft>
                          <a:spcPts val="0"/>
                        </a:spcAft>
                      </a:pPr>
                      <a:r>
                        <a:rPr lang="en-US" sz="1400" cap="none" spc="0">
                          <a:effectLst/>
                        </a:rPr>
                        <a:t>0</a:t>
                      </a:r>
                    </a:p>
                  </a:txBody>
                  <a:tcPr marL="0" marR="62270" marT="31185" marB="31185"/>
                </a:tc>
                <a:extLst>
                  <a:ext uri="{0D108BD9-81ED-4DB2-BD59-A6C34878D82A}">
                    <a16:rowId xmlns:a16="http://schemas.microsoft.com/office/drawing/2014/main" val="1509194807"/>
                  </a:ext>
                </a:extLst>
              </a:tr>
              <a:tr h="251411">
                <a:tc>
                  <a:txBody>
                    <a:bodyPr/>
                    <a:lstStyle/>
                    <a:p>
                      <a:pPr marL="0" lvl="0" rtl="0">
                        <a:spcBef>
                          <a:spcPts val="0"/>
                        </a:spcBef>
                        <a:spcAft>
                          <a:spcPts val="0"/>
                        </a:spcAft>
                        <a:buNone/>
                      </a:pPr>
                      <a:r>
                        <a:rPr lang="en-US" sz="1400" b="1" i="1" cap="none" spc="0">
                          <a:effectLst/>
                        </a:rPr>
                        <a:t>Earned Units </a:t>
                      </a:r>
                    </a:p>
                  </a:txBody>
                  <a:tcPr marL="35752" marR="62269" marT="31184" marB="31184"/>
                </a:tc>
                <a:tc>
                  <a:txBody>
                    <a:bodyPr/>
                    <a:lstStyle/>
                    <a:p>
                      <a:pPr marL="0" lvl="0" rtl="0">
                        <a:spcBef>
                          <a:spcPts val="0"/>
                        </a:spcBef>
                        <a:spcAft>
                          <a:spcPts val="0"/>
                        </a:spcAft>
                        <a:buNone/>
                      </a:pPr>
                      <a:endParaRPr lang="en-US" sz="1400" cap="none" spc="0">
                        <a:effectLst/>
                      </a:endParaRPr>
                    </a:p>
                  </a:txBody>
                  <a:tcPr marL="35752" marR="62269" marT="31184" marB="31184"/>
                </a:tc>
                <a:extLst>
                  <a:ext uri="{0D108BD9-81ED-4DB2-BD59-A6C34878D82A}">
                    <a16:rowId xmlns:a16="http://schemas.microsoft.com/office/drawing/2014/main" val="3958845057"/>
                  </a:ext>
                </a:extLst>
              </a:tr>
              <a:tr h="251411">
                <a:tc>
                  <a:txBody>
                    <a:bodyPr/>
                    <a:lstStyle/>
                    <a:p>
                      <a:pPr marL="0" lvl="0" rtl="0">
                        <a:spcBef>
                          <a:spcPts val="0"/>
                        </a:spcBef>
                        <a:spcAft>
                          <a:spcPts val="0"/>
                        </a:spcAft>
                        <a:buNone/>
                      </a:pPr>
                      <a:r>
                        <a:rPr lang="en-US" sz="1400" cap="none" spc="0">
                          <a:effectLst/>
                        </a:rPr>
                        <a:t>Career Tech Director</a:t>
                      </a:r>
                    </a:p>
                  </a:txBody>
                  <a:tcPr marL="0" marR="62270" marT="31185" marB="31185"/>
                </a:tc>
                <a:tc>
                  <a:txBody>
                    <a:bodyPr/>
                    <a:lstStyle/>
                    <a:p>
                      <a:pPr marL="0" lvl="0">
                        <a:spcBef>
                          <a:spcPts val="0"/>
                        </a:spcBef>
                        <a:spcAft>
                          <a:spcPts val="0"/>
                        </a:spcAft>
                        <a:buNone/>
                      </a:pPr>
                      <a:r>
                        <a:rPr lang="en-US" sz="1400" cap="none" spc="0">
                          <a:effectLst/>
                        </a:rPr>
                        <a:t>2</a:t>
                      </a:r>
                      <a:endParaRPr lang="en-US" sz="1400"/>
                    </a:p>
                  </a:txBody>
                  <a:tcPr marL="0" marR="62270" marT="31185" marB="31185"/>
                </a:tc>
                <a:extLst>
                  <a:ext uri="{0D108BD9-81ED-4DB2-BD59-A6C34878D82A}">
                    <a16:rowId xmlns:a16="http://schemas.microsoft.com/office/drawing/2014/main" val="4093574648"/>
                  </a:ext>
                </a:extLst>
              </a:tr>
              <a:tr h="251411">
                <a:tc>
                  <a:txBody>
                    <a:bodyPr/>
                    <a:lstStyle/>
                    <a:p>
                      <a:pPr marL="0" lvl="0" rtl="0">
                        <a:spcBef>
                          <a:spcPts val="0"/>
                        </a:spcBef>
                        <a:spcAft>
                          <a:spcPts val="0"/>
                        </a:spcAft>
                        <a:buNone/>
                      </a:pPr>
                      <a:r>
                        <a:rPr lang="en-US" sz="1400" cap="none" spc="0">
                          <a:effectLst/>
                        </a:rPr>
                        <a:t>Career Tech Counselors</a:t>
                      </a:r>
                    </a:p>
                  </a:txBody>
                  <a:tcPr marL="35753" marR="62270" marT="31185" marB="31185"/>
                </a:tc>
                <a:tc>
                  <a:txBody>
                    <a:bodyPr/>
                    <a:lstStyle/>
                    <a:p>
                      <a:pPr marL="0" lvl="0" rtl="0">
                        <a:spcBef>
                          <a:spcPts val="0"/>
                        </a:spcBef>
                        <a:spcAft>
                          <a:spcPts val="0"/>
                        </a:spcAft>
                        <a:buNone/>
                      </a:pPr>
                      <a:r>
                        <a:rPr lang="en-US" sz="1400" cap="none" spc="0">
                          <a:effectLst/>
                        </a:rPr>
                        <a:t>1</a:t>
                      </a:r>
                    </a:p>
                  </a:txBody>
                  <a:tcPr marL="35753" marR="62270" marT="31185" marB="31185"/>
                </a:tc>
                <a:extLst>
                  <a:ext uri="{0D108BD9-81ED-4DB2-BD59-A6C34878D82A}">
                    <a16:rowId xmlns:a16="http://schemas.microsoft.com/office/drawing/2014/main" val="1859858799"/>
                  </a:ext>
                </a:extLst>
              </a:tr>
              <a:tr h="251411">
                <a:tc>
                  <a:txBody>
                    <a:bodyPr/>
                    <a:lstStyle/>
                    <a:p>
                      <a:pPr marL="0" lvl="0" rtl="0">
                        <a:spcBef>
                          <a:spcPts val="0"/>
                        </a:spcBef>
                        <a:spcAft>
                          <a:spcPts val="0"/>
                        </a:spcAft>
                        <a:buNone/>
                      </a:pPr>
                      <a:r>
                        <a:rPr lang="en-US" sz="1600" b="1" cap="none" spc="0">
                          <a:effectLst/>
                        </a:rPr>
                        <a:t>Total Units</a:t>
                      </a:r>
                    </a:p>
                  </a:txBody>
                  <a:tcPr marL="0" marR="62270" marT="31185" marB="31185"/>
                </a:tc>
                <a:tc>
                  <a:txBody>
                    <a:bodyPr/>
                    <a:lstStyle/>
                    <a:p>
                      <a:pPr marL="0" lvl="0" rtl="0">
                        <a:spcBef>
                          <a:spcPts val="0"/>
                        </a:spcBef>
                        <a:spcAft>
                          <a:spcPts val="0"/>
                        </a:spcAft>
                        <a:buNone/>
                      </a:pPr>
                      <a:r>
                        <a:rPr lang="en-US" sz="1600" b="1" cap="none" spc="0">
                          <a:effectLst/>
                        </a:rPr>
                        <a:t>3.00</a:t>
                      </a:r>
                    </a:p>
                  </a:txBody>
                  <a:tcPr marL="0" marR="62270" marT="31185" marB="31185"/>
                </a:tc>
                <a:extLst>
                  <a:ext uri="{0D108BD9-81ED-4DB2-BD59-A6C34878D82A}">
                    <a16:rowId xmlns:a16="http://schemas.microsoft.com/office/drawing/2014/main" val="1619375983"/>
                  </a:ext>
                </a:extLst>
              </a:tr>
              <a:tr h="272424">
                <a:tc>
                  <a:txBody>
                    <a:bodyPr/>
                    <a:lstStyle/>
                    <a:p>
                      <a:pPr marL="0" lvl="0">
                        <a:spcBef>
                          <a:spcPts val="0"/>
                        </a:spcBef>
                        <a:spcAft>
                          <a:spcPts val="0"/>
                        </a:spcAft>
                        <a:buNone/>
                      </a:pPr>
                      <a:endParaRPr lang="en-US" sz="1400" cap="none" spc="0">
                        <a:effectLst/>
                      </a:endParaRPr>
                    </a:p>
                  </a:txBody>
                  <a:tcPr marL="0" marR="62269" marT="31184" marB="31184"/>
                </a:tc>
                <a:tc>
                  <a:txBody>
                    <a:bodyPr/>
                    <a:lstStyle/>
                    <a:p>
                      <a:pPr marL="0" lvl="0">
                        <a:spcBef>
                          <a:spcPts val="0"/>
                        </a:spcBef>
                        <a:spcAft>
                          <a:spcPts val="0"/>
                        </a:spcAft>
                        <a:buNone/>
                      </a:pPr>
                      <a:endParaRPr lang="en-US" sz="1400" cap="none" spc="0">
                        <a:effectLst/>
                      </a:endParaRPr>
                    </a:p>
                  </a:txBody>
                  <a:tcPr marL="0" marR="62269" marT="31184" marB="31184"/>
                </a:tc>
                <a:extLst>
                  <a:ext uri="{0D108BD9-81ED-4DB2-BD59-A6C34878D82A}">
                    <a16:rowId xmlns:a16="http://schemas.microsoft.com/office/drawing/2014/main" val="2754072151"/>
                  </a:ext>
                </a:extLst>
              </a:tr>
              <a:tr h="251411">
                <a:tc>
                  <a:txBody>
                    <a:bodyPr/>
                    <a:lstStyle/>
                    <a:p>
                      <a:pPr marL="0" lvl="0" rtl="0">
                        <a:spcBef>
                          <a:spcPts val="0"/>
                        </a:spcBef>
                        <a:spcAft>
                          <a:spcPts val="0"/>
                        </a:spcAft>
                        <a:buNone/>
                      </a:pPr>
                      <a:r>
                        <a:rPr lang="en-US" sz="1400" cap="none" spc="0">
                          <a:effectLst/>
                        </a:rPr>
                        <a:t>Salaries</a:t>
                      </a:r>
                    </a:p>
                  </a:txBody>
                  <a:tcPr marL="0" marR="62270" marT="31185" marB="31185"/>
                </a:tc>
                <a:tc>
                  <a:txBody>
                    <a:bodyPr/>
                    <a:lstStyle/>
                    <a:p>
                      <a:pPr marL="0" lvl="0" rtl="0">
                        <a:spcBef>
                          <a:spcPts val="0"/>
                        </a:spcBef>
                        <a:spcAft>
                          <a:spcPts val="0"/>
                        </a:spcAft>
                        <a:buNone/>
                      </a:pPr>
                      <a:r>
                        <a:rPr lang="en-US" sz="1400" cap="none" spc="0">
                          <a:effectLst/>
                        </a:rPr>
                        <a:t>$233,142</a:t>
                      </a:r>
                    </a:p>
                  </a:txBody>
                  <a:tcPr marL="0" marR="62270" marT="31185" marB="31185"/>
                </a:tc>
                <a:extLst>
                  <a:ext uri="{0D108BD9-81ED-4DB2-BD59-A6C34878D82A}">
                    <a16:rowId xmlns:a16="http://schemas.microsoft.com/office/drawing/2014/main" val="3832509318"/>
                  </a:ext>
                </a:extLst>
              </a:tr>
              <a:tr h="251411">
                <a:tc>
                  <a:txBody>
                    <a:bodyPr/>
                    <a:lstStyle/>
                    <a:p>
                      <a:pPr marL="0" lvl="0" rtl="0">
                        <a:spcBef>
                          <a:spcPts val="0"/>
                        </a:spcBef>
                        <a:spcAft>
                          <a:spcPts val="0"/>
                        </a:spcAft>
                        <a:buNone/>
                      </a:pPr>
                      <a:r>
                        <a:rPr lang="en-US" sz="1400" cap="none" spc="0">
                          <a:effectLst/>
                        </a:rPr>
                        <a:t>Fringe Benefits</a:t>
                      </a:r>
                    </a:p>
                  </a:txBody>
                  <a:tcPr marL="35753" marR="70711" marT="35356" marB="35356"/>
                </a:tc>
                <a:tc>
                  <a:txBody>
                    <a:bodyPr/>
                    <a:lstStyle/>
                    <a:p>
                      <a:pPr marL="0" lvl="0" rtl="0">
                        <a:spcBef>
                          <a:spcPts val="0"/>
                        </a:spcBef>
                        <a:spcAft>
                          <a:spcPts val="0"/>
                        </a:spcAft>
                        <a:buNone/>
                      </a:pPr>
                      <a:r>
                        <a:rPr lang="en-US" sz="1400" cap="none" spc="0">
                          <a:effectLst/>
                        </a:rPr>
                        <a:t>$78,799</a:t>
                      </a:r>
                    </a:p>
                  </a:txBody>
                  <a:tcPr marL="35753" marR="70711" marT="35356" marB="35356"/>
                </a:tc>
                <a:extLst>
                  <a:ext uri="{0D108BD9-81ED-4DB2-BD59-A6C34878D82A}">
                    <a16:rowId xmlns:a16="http://schemas.microsoft.com/office/drawing/2014/main" val="2639235504"/>
                  </a:ext>
                </a:extLst>
              </a:tr>
              <a:tr h="251411">
                <a:tc>
                  <a:txBody>
                    <a:bodyPr/>
                    <a:lstStyle/>
                    <a:p>
                      <a:pPr marL="0" lvl="0">
                        <a:spcBef>
                          <a:spcPts val="0"/>
                        </a:spcBef>
                        <a:spcAft>
                          <a:spcPts val="0"/>
                        </a:spcAft>
                        <a:buNone/>
                      </a:pPr>
                      <a:endParaRPr lang="en-US" sz="1400" cap="none" spc="0">
                        <a:effectLst/>
                      </a:endParaRPr>
                    </a:p>
                  </a:txBody>
                  <a:tcPr marL="35752" marR="70710" marT="35356" marB="35356"/>
                </a:tc>
                <a:tc>
                  <a:txBody>
                    <a:bodyPr/>
                    <a:lstStyle/>
                    <a:p>
                      <a:pPr marL="0" lvl="0">
                        <a:spcBef>
                          <a:spcPts val="0"/>
                        </a:spcBef>
                        <a:spcAft>
                          <a:spcPts val="0"/>
                        </a:spcAft>
                        <a:buNone/>
                      </a:pPr>
                      <a:endParaRPr lang="en-US" sz="1400" cap="none" spc="0">
                        <a:effectLst/>
                      </a:endParaRPr>
                    </a:p>
                  </a:txBody>
                  <a:tcPr marL="35752" marR="70710" marT="35356" marB="35356"/>
                </a:tc>
                <a:extLst>
                  <a:ext uri="{0D108BD9-81ED-4DB2-BD59-A6C34878D82A}">
                    <a16:rowId xmlns:a16="http://schemas.microsoft.com/office/drawing/2014/main" val="3793168454"/>
                  </a:ext>
                </a:extLst>
              </a:tr>
              <a:tr h="251411">
                <a:tc>
                  <a:txBody>
                    <a:bodyPr/>
                    <a:lstStyle/>
                    <a:p>
                      <a:pPr marL="0" lvl="0" rtl="0">
                        <a:spcBef>
                          <a:spcPts val="0"/>
                        </a:spcBef>
                        <a:spcAft>
                          <a:spcPts val="0"/>
                        </a:spcAft>
                        <a:buNone/>
                      </a:pPr>
                      <a:r>
                        <a:rPr lang="en-US" sz="1400" b="1" i="1" cap="none" spc="0">
                          <a:effectLst/>
                        </a:rPr>
                        <a:t>Classroom Instructional Support</a:t>
                      </a:r>
                    </a:p>
                  </a:txBody>
                  <a:tcPr marL="0" marR="70711" marT="35356" marB="35356"/>
                </a:tc>
                <a:tc>
                  <a:txBody>
                    <a:bodyPr/>
                    <a:lstStyle/>
                    <a:p>
                      <a:pPr marL="0" lvl="0" rtl="0">
                        <a:spcBef>
                          <a:spcPts val="0"/>
                        </a:spcBef>
                        <a:spcAft>
                          <a:spcPts val="0"/>
                        </a:spcAft>
                        <a:buNone/>
                      </a:pPr>
                      <a:endParaRPr lang="en-US" sz="1400" cap="none" spc="0">
                        <a:effectLst/>
                      </a:endParaRPr>
                    </a:p>
                  </a:txBody>
                  <a:tcPr marL="0" marR="70711" marT="35356" marB="35356"/>
                </a:tc>
                <a:extLst>
                  <a:ext uri="{0D108BD9-81ED-4DB2-BD59-A6C34878D82A}">
                    <a16:rowId xmlns:a16="http://schemas.microsoft.com/office/drawing/2014/main" val="3264380827"/>
                  </a:ext>
                </a:extLst>
              </a:tr>
              <a:tr h="251411">
                <a:tc>
                  <a:txBody>
                    <a:bodyPr/>
                    <a:lstStyle/>
                    <a:p>
                      <a:pPr marL="0" lvl="0" rtl="0">
                        <a:spcBef>
                          <a:spcPts val="0"/>
                        </a:spcBef>
                        <a:spcAft>
                          <a:spcPts val="0"/>
                        </a:spcAft>
                        <a:buNone/>
                      </a:pPr>
                      <a:r>
                        <a:rPr lang="en-US" sz="1400" cap="none" spc="0">
                          <a:effectLst/>
                        </a:rPr>
                        <a:t>Teacher Material and Supplies ($900/unit)</a:t>
                      </a:r>
                    </a:p>
                  </a:txBody>
                  <a:tcPr marL="35753" marR="70711" marT="35356" marB="35356"/>
                </a:tc>
                <a:tc>
                  <a:txBody>
                    <a:bodyPr/>
                    <a:lstStyle/>
                    <a:p>
                      <a:pPr marL="0" lvl="0" rtl="0">
                        <a:spcBef>
                          <a:spcPts val="0"/>
                        </a:spcBef>
                        <a:spcAft>
                          <a:spcPts val="0"/>
                        </a:spcAft>
                        <a:buNone/>
                      </a:pPr>
                      <a:r>
                        <a:rPr lang="en-US" sz="1400" cap="none" spc="0">
                          <a:effectLst/>
                        </a:rPr>
                        <a:t>$2,700</a:t>
                      </a:r>
                    </a:p>
                  </a:txBody>
                  <a:tcPr marL="35753" marR="70711" marT="35356" marB="35356"/>
                </a:tc>
                <a:extLst>
                  <a:ext uri="{0D108BD9-81ED-4DB2-BD59-A6C34878D82A}">
                    <a16:rowId xmlns:a16="http://schemas.microsoft.com/office/drawing/2014/main" val="494340548"/>
                  </a:ext>
                </a:extLst>
              </a:tr>
              <a:tr h="251411">
                <a:tc>
                  <a:txBody>
                    <a:bodyPr/>
                    <a:lstStyle/>
                    <a:p>
                      <a:pPr marL="0" lvl="0" rtl="0">
                        <a:spcBef>
                          <a:spcPts val="0"/>
                        </a:spcBef>
                        <a:spcAft>
                          <a:spcPts val="0"/>
                        </a:spcAft>
                        <a:buNone/>
                      </a:pPr>
                      <a:r>
                        <a:rPr lang="en-US" sz="1400" cap="none" spc="0">
                          <a:effectLst/>
                        </a:rPr>
                        <a:t>Technology ($500/unit)</a:t>
                      </a:r>
                    </a:p>
                  </a:txBody>
                  <a:tcPr marL="35752" marR="70710" marT="35356" marB="35356"/>
                </a:tc>
                <a:tc>
                  <a:txBody>
                    <a:bodyPr/>
                    <a:lstStyle/>
                    <a:p>
                      <a:pPr marL="0" lvl="0" rtl="0">
                        <a:spcBef>
                          <a:spcPts val="0"/>
                        </a:spcBef>
                        <a:spcAft>
                          <a:spcPts val="0"/>
                        </a:spcAft>
                        <a:buNone/>
                      </a:pPr>
                      <a:r>
                        <a:rPr lang="en-US" sz="1400" cap="none" spc="0">
                          <a:effectLst/>
                        </a:rPr>
                        <a:t>$1,500</a:t>
                      </a:r>
                    </a:p>
                  </a:txBody>
                  <a:tcPr marL="35752" marR="70710" marT="35356" marB="35356"/>
                </a:tc>
                <a:extLst>
                  <a:ext uri="{0D108BD9-81ED-4DB2-BD59-A6C34878D82A}">
                    <a16:rowId xmlns:a16="http://schemas.microsoft.com/office/drawing/2014/main" val="3164045353"/>
                  </a:ext>
                </a:extLst>
              </a:tr>
              <a:tr h="251411">
                <a:tc>
                  <a:txBody>
                    <a:bodyPr/>
                    <a:lstStyle/>
                    <a:p>
                      <a:pPr marL="0" lvl="0" rtl="0">
                        <a:spcBef>
                          <a:spcPts val="0"/>
                        </a:spcBef>
                        <a:spcAft>
                          <a:spcPts val="0"/>
                        </a:spcAft>
                        <a:buNone/>
                      </a:pPr>
                      <a:r>
                        <a:rPr lang="en-US" sz="1400" cap="none" spc="0">
                          <a:effectLst/>
                        </a:rPr>
                        <a:t>Library Enhancement ($157.72/unit)</a:t>
                      </a:r>
                    </a:p>
                  </a:txBody>
                  <a:tcPr marL="35752" marR="70710" marT="35356" marB="35356"/>
                </a:tc>
                <a:tc>
                  <a:txBody>
                    <a:bodyPr/>
                    <a:lstStyle/>
                    <a:p>
                      <a:pPr marL="0" lvl="0" rtl="0">
                        <a:spcBef>
                          <a:spcPts val="0"/>
                        </a:spcBef>
                        <a:spcAft>
                          <a:spcPts val="0"/>
                        </a:spcAft>
                        <a:buNone/>
                      </a:pPr>
                      <a:r>
                        <a:rPr lang="en-US" sz="1400" cap="none" spc="0">
                          <a:effectLst/>
                        </a:rPr>
                        <a:t>$473</a:t>
                      </a:r>
                    </a:p>
                  </a:txBody>
                  <a:tcPr marL="35752" marR="70710" marT="35356" marB="35356"/>
                </a:tc>
                <a:extLst>
                  <a:ext uri="{0D108BD9-81ED-4DB2-BD59-A6C34878D82A}">
                    <a16:rowId xmlns:a16="http://schemas.microsoft.com/office/drawing/2014/main" val="3354741973"/>
                  </a:ext>
                </a:extLst>
              </a:tr>
              <a:tr h="251411">
                <a:tc>
                  <a:txBody>
                    <a:bodyPr/>
                    <a:lstStyle/>
                    <a:p>
                      <a:pPr marL="0" lvl="0" rtl="0">
                        <a:spcBef>
                          <a:spcPts val="0"/>
                        </a:spcBef>
                        <a:spcAft>
                          <a:spcPts val="0"/>
                        </a:spcAft>
                        <a:buNone/>
                      </a:pPr>
                      <a:r>
                        <a:rPr lang="en-US" sz="1400" cap="none" spc="0">
                          <a:effectLst/>
                        </a:rPr>
                        <a:t>Professional Development ($100/unit</a:t>
                      </a:r>
                    </a:p>
                  </a:txBody>
                  <a:tcPr marL="35752" marR="70710" marT="35356" marB="35356"/>
                </a:tc>
                <a:tc>
                  <a:txBody>
                    <a:bodyPr/>
                    <a:lstStyle/>
                    <a:p>
                      <a:pPr marL="0" lvl="0" rtl="0">
                        <a:spcBef>
                          <a:spcPts val="0"/>
                        </a:spcBef>
                        <a:spcAft>
                          <a:spcPts val="0"/>
                        </a:spcAft>
                        <a:buNone/>
                      </a:pPr>
                      <a:r>
                        <a:rPr lang="en-US" sz="1400" cap="none" spc="0">
                          <a:effectLst/>
                        </a:rPr>
                        <a:t>$300</a:t>
                      </a:r>
                    </a:p>
                  </a:txBody>
                  <a:tcPr marL="35752" marR="70710" marT="35356" marB="35356"/>
                </a:tc>
                <a:extLst>
                  <a:ext uri="{0D108BD9-81ED-4DB2-BD59-A6C34878D82A}">
                    <a16:rowId xmlns:a16="http://schemas.microsoft.com/office/drawing/2014/main" val="2566893651"/>
                  </a:ext>
                </a:extLst>
              </a:tr>
              <a:tr h="251411">
                <a:tc>
                  <a:txBody>
                    <a:bodyPr/>
                    <a:lstStyle/>
                    <a:p>
                      <a:pPr marL="0" lvl="0" rtl="0">
                        <a:spcBef>
                          <a:spcPts val="0"/>
                        </a:spcBef>
                        <a:spcAft>
                          <a:spcPts val="0"/>
                        </a:spcAft>
                        <a:buNone/>
                      </a:pPr>
                      <a:r>
                        <a:rPr lang="en-US" sz="1800" b="1" cap="none" spc="0">
                          <a:effectLst/>
                        </a:rPr>
                        <a:t>Total Foundation Program</a:t>
                      </a:r>
                    </a:p>
                  </a:txBody>
                  <a:tcPr marL="35752" marR="70710" marT="35356" marB="35356"/>
                </a:tc>
                <a:tc>
                  <a:txBody>
                    <a:bodyPr/>
                    <a:lstStyle/>
                    <a:p>
                      <a:pPr marL="0" lvl="0" rtl="0">
                        <a:spcBef>
                          <a:spcPts val="0"/>
                        </a:spcBef>
                        <a:spcAft>
                          <a:spcPts val="0"/>
                        </a:spcAft>
                        <a:buNone/>
                      </a:pPr>
                      <a:r>
                        <a:rPr lang="en-US" sz="1800" b="1" cap="none" spc="0">
                          <a:effectLst/>
                        </a:rPr>
                        <a:t>$316,914</a:t>
                      </a:r>
                    </a:p>
                  </a:txBody>
                  <a:tcPr marL="35752" marR="70710" marT="35356" marB="35356"/>
                </a:tc>
                <a:extLst>
                  <a:ext uri="{0D108BD9-81ED-4DB2-BD59-A6C34878D82A}">
                    <a16:rowId xmlns:a16="http://schemas.microsoft.com/office/drawing/2014/main" val="1445234602"/>
                  </a:ext>
                </a:extLst>
              </a:tr>
            </a:tbl>
          </a:graphicData>
        </a:graphic>
      </p:graphicFrame>
    </p:spTree>
    <p:extLst>
      <p:ext uri="{BB962C8B-B14F-4D97-AF65-F5344CB8AC3E}">
        <p14:creationId xmlns:p14="http://schemas.microsoft.com/office/powerpoint/2010/main" val="3020319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7854523" cy="1200329"/>
          </a:xfrm>
          <a:prstGeom prst="rect">
            <a:avLst/>
          </a:prstGeom>
        </p:spPr>
        <p:txBody>
          <a:bodyPr wrap="square" lIns="91440" tIns="45720" rIns="91440" bIns="45720" anchor="t">
            <a:spAutoFit/>
          </a:bodyPr>
          <a:lstStyle/>
          <a:p>
            <a:pPr algn="ctr"/>
            <a:r>
              <a:rPr lang="en-US" b="1">
                <a:latin typeface="Arial Black"/>
              </a:rPr>
              <a:t>SUPPLEMENTAL INFORMATION TO PROPOSED FY 2022  As Required by Section 16-13-140, Code of Alabama 19	Brighter Path – System Wide 3999-9999</a:t>
            </a:r>
            <a:endParaRPr lang="en-US" b="1">
              <a:latin typeface="Arial Black" pitchFamily="34" charset="0"/>
            </a:endParaRPr>
          </a:p>
          <a:p>
            <a:pPr algn="ctr"/>
            <a:r>
              <a:rPr lang="en-US" b="1">
                <a:latin typeface="Arial Black"/>
              </a:rPr>
              <a:t>                                                    </a:t>
            </a:r>
            <a:endParaRPr lang="en-US">
              <a:latin typeface="Arial Black"/>
            </a:endParaRPr>
          </a:p>
        </p:txBody>
      </p:sp>
      <p:graphicFrame>
        <p:nvGraphicFramePr>
          <p:cNvPr id="3" name="Table 2"/>
          <p:cNvGraphicFramePr>
            <a:graphicFrameLocks noGrp="1"/>
          </p:cNvGraphicFramePr>
          <p:nvPr>
            <p:extLst>
              <p:ext uri="{D42A27DB-BD31-4B8C-83A1-F6EECF244321}">
                <p14:modId xmlns:p14="http://schemas.microsoft.com/office/powerpoint/2010/main" val="2124816725"/>
              </p:ext>
            </p:extLst>
          </p:nvPr>
        </p:nvGraphicFramePr>
        <p:xfrm>
          <a:off x="380998" y="1423717"/>
          <a:ext cx="8382001" cy="5006250"/>
        </p:xfrm>
        <a:graphic>
          <a:graphicData uri="http://schemas.openxmlformats.org/drawingml/2006/table">
            <a:tbl>
              <a:tblPr firstRow="1" bandRow="1">
                <a:tableStyleId>{1FECB4D8-DB02-4DC6-A0A2-4F2EBAE1DC90}</a:tableStyleId>
              </a:tblPr>
              <a:tblGrid>
                <a:gridCol w="1918491">
                  <a:extLst>
                    <a:ext uri="{9D8B030D-6E8A-4147-A177-3AD203B41FA5}">
                      <a16:colId xmlns:a16="http://schemas.microsoft.com/office/drawing/2014/main" val="20000"/>
                    </a:ext>
                  </a:extLst>
                </a:gridCol>
                <a:gridCol w="1110916">
                  <a:extLst>
                    <a:ext uri="{9D8B030D-6E8A-4147-A177-3AD203B41FA5}">
                      <a16:colId xmlns:a16="http://schemas.microsoft.com/office/drawing/2014/main" val="20001"/>
                    </a:ext>
                  </a:extLst>
                </a:gridCol>
                <a:gridCol w="1010750">
                  <a:extLst>
                    <a:ext uri="{9D8B030D-6E8A-4147-A177-3AD203B41FA5}">
                      <a16:colId xmlns:a16="http://schemas.microsoft.com/office/drawing/2014/main" val="20002"/>
                    </a:ext>
                  </a:extLst>
                </a:gridCol>
                <a:gridCol w="1312073">
                  <a:extLst>
                    <a:ext uri="{9D8B030D-6E8A-4147-A177-3AD203B41FA5}">
                      <a16:colId xmlns:a16="http://schemas.microsoft.com/office/drawing/2014/main" val="20003"/>
                    </a:ext>
                  </a:extLst>
                </a:gridCol>
                <a:gridCol w="1110916">
                  <a:extLst>
                    <a:ext uri="{9D8B030D-6E8A-4147-A177-3AD203B41FA5}">
                      <a16:colId xmlns:a16="http://schemas.microsoft.com/office/drawing/2014/main" val="20004"/>
                    </a:ext>
                  </a:extLst>
                </a:gridCol>
                <a:gridCol w="1918855">
                  <a:extLst>
                    <a:ext uri="{9D8B030D-6E8A-4147-A177-3AD203B41FA5}">
                      <a16:colId xmlns:a16="http://schemas.microsoft.com/office/drawing/2014/main" val="20005"/>
                    </a:ext>
                  </a:extLst>
                </a:gridCol>
              </a:tblGrid>
              <a:tr h="361894">
                <a:tc gridSpan="6">
                  <a:txBody>
                    <a:bodyPr/>
                    <a:lstStyle/>
                    <a:p>
                      <a:pPr algn="ctr"/>
                      <a:r>
                        <a:rPr lang="en-US"/>
                        <a:t>NUMBER BY SOURCE OF FUNDS</a:t>
                      </a: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10000"/>
                  </a:ext>
                </a:extLst>
              </a:tr>
              <a:tr h="332854">
                <a:tc gridSpan="6">
                  <a:txBody>
                    <a:bodyPr/>
                    <a:lstStyle/>
                    <a:p>
                      <a:pPr algn="ctr"/>
                      <a:r>
                        <a:rPr lang="en-US" sz="1600"/>
                        <a:t>Source of Funds</a:t>
                      </a: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10001"/>
                  </a:ext>
                </a:extLst>
              </a:tr>
              <a:tr h="1055523">
                <a:tc>
                  <a:txBody>
                    <a:bodyPr/>
                    <a:lstStyle/>
                    <a:p>
                      <a:r>
                        <a:rPr lang="en-US" sz="1600"/>
                        <a:t>Type</a:t>
                      </a:r>
                    </a:p>
                  </a:txBody>
                  <a:tcPr/>
                </a:tc>
                <a:tc>
                  <a:txBody>
                    <a:bodyPr/>
                    <a:lstStyle/>
                    <a:p>
                      <a:r>
                        <a:rPr lang="en-US" sz="1600"/>
                        <a:t>STATE</a:t>
                      </a:r>
                    </a:p>
                    <a:p>
                      <a:r>
                        <a:rPr lang="en-US" sz="1600"/>
                        <a:t>EARNED</a:t>
                      </a:r>
                    </a:p>
                  </a:txBody>
                  <a:tcPr/>
                </a:tc>
                <a:tc>
                  <a:txBody>
                    <a:bodyPr/>
                    <a:lstStyle/>
                    <a:p>
                      <a:r>
                        <a:rPr lang="en-US" sz="1600"/>
                        <a:t>OTHER STATE</a:t>
                      </a:r>
                    </a:p>
                    <a:p>
                      <a:endParaRPr lang="en-US" sz="1600"/>
                    </a:p>
                  </a:txBody>
                  <a:tcPr/>
                </a:tc>
                <a:tc>
                  <a:txBody>
                    <a:bodyPr/>
                    <a:lstStyle/>
                    <a:p>
                      <a:r>
                        <a:rPr lang="en-US" sz="1600"/>
                        <a:t>FEDERAL</a:t>
                      </a:r>
                    </a:p>
                  </a:txBody>
                  <a:tcPr/>
                </a:tc>
                <a:tc>
                  <a:txBody>
                    <a:bodyPr/>
                    <a:lstStyle/>
                    <a:p>
                      <a:r>
                        <a:rPr lang="en-US" sz="1600"/>
                        <a:t>LOCAL</a:t>
                      </a:r>
                    </a:p>
                  </a:txBody>
                  <a:tcPr/>
                </a:tc>
                <a:tc>
                  <a:txBody>
                    <a:bodyPr/>
                    <a:lstStyle/>
                    <a:p>
                      <a:r>
                        <a:rPr lang="en-US" sz="1600"/>
                        <a:t>TOTAL EMPLOYEES</a:t>
                      </a:r>
                    </a:p>
                  </a:txBody>
                  <a:tcPr/>
                </a:tc>
                <a:extLst>
                  <a:ext uri="{0D108BD9-81ED-4DB2-BD59-A6C34878D82A}">
                    <a16:rowId xmlns:a16="http://schemas.microsoft.com/office/drawing/2014/main" val="10002"/>
                  </a:ext>
                </a:extLst>
              </a:tr>
              <a:tr h="686182">
                <a:tc>
                  <a:txBody>
                    <a:bodyPr/>
                    <a:lstStyle/>
                    <a:p>
                      <a:r>
                        <a:rPr lang="en-US" sz="1600"/>
                        <a:t>Teachers</a:t>
                      </a:r>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2.50</a:t>
                      </a:r>
                    </a:p>
                  </a:txBody>
                  <a:tcPr/>
                </a:tc>
                <a:tc>
                  <a:txBody>
                    <a:bodyPr/>
                    <a:lstStyle/>
                    <a:p>
                      <a:pPr algn="ctr"/>
                      <a:endParaRPr lang="en-US" sz="1600"/>
                    </a:p>
                  </a:txBody>
                  <a:tcPr/>
                </a:tc>
                <a:tc>
                  <a:txBody>
                    <a:bodyPr/>
                    <a:lstStyle/>
                    <a:p>
                      <a:pPr algn="ctr"/>
                      <a:r>
                        <a:rPr lang="en-US" sz="1600"/>
                        <a:t>2.50</a:t>
                      </a:r>
                    </a:p>
                  </a:txBody>
                  <a:tcPr/>
                </a:tc>
                <a:extLst>
                  <a:ext uri="{0D108BD9-81ED-4DB2-BD59-A6C34878D82A}">
                    <a16:rowId xmlns:a16="http://schemas.microsoft.com/office/drawing/2014/main" val="10003"/>
                  </a:ext>
                </a:extLst>
              </a:tr>
              <a:tr h="399425">
                <a:tc>
                  <a:txBody>
                    <a:bodyPr/>
                    <a:lstStyle/>
                    <a:p>
                      <a:r>
                        <a:rPr lang="en-US" sz="1600"/>
                        <a:t>Librarians</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4"/>
                  </a:ext>
                </a:extLst>
              </a:tr>
              <a:tr h="331736">
                <a:tc>
                  <a:txBody>
                    <a:bodyPr/>
                    <a:lstStyle/>
                    <a:p>
                      <a:r>
                        <a:rPr lang="en-US" sz="1600"/>
                        <a:t>Counselors</a:t>
                      </a:r>
                    </a:p>
                  </a:txBody>
                  <a:tcPr/>
                </a:tc>
                <a:tc>
                  <a:txBody>
                    <a:bodyPr/>
                    <a:lstStyle/>
                    <a:p>
                      <a:pPr algn="ctr"/>
                      <a:r>
                        <a:rPr lang="en-US" sz="1600"/>
                        <a:t>1.00</a:t>
                      </a:r>
                    </a:p>
                  </a:txBody>
                  <a:tcPr/>
                </a:tc>
                <a:tc>
                  <a:txBody>
                    <a:bodyPr/>
                    <a:lstStyle/>
                    <a:p>
                      <a:pPr algn="ctr"/>
                      <a:endParaRPr lang="en-US" sz="1600"/>
                    </a:p>
                  </a:txBody>
                  <a:tcPr/>
                </a:tc>
                <a:tc>
                  <a:txBody>
                    <a:bodyPr/>
                    <a:lstStyle/>
                    <a:p>
                      <a:pPr algn="ctr"/>
                      <a:r>
                        <a:rPr lang="en-US" sz="1600"/>
                        <a:t>.50</a:t>
                      </a:r>
                    </a:p>
                  </a:txBody>
                  <a:tcPr/>
                </a:tc>
                <a:tc>
                  <a:txBody>
                    <a:bodyPr/>
                    <a:lstStyle/>
                    <a:p>
                      <a:pPr algn="ctr"/>
                      <a:endParaRPr lang="en-US" sz="1600"/>
                    </a:p>
                  </a:txBody>
                  <a:tcPr/>
                </a:tc>
                <a:tc>
                  <a:txBody>
                    <a:bodyPr/>
                    <a:lstStyle/>
                    <a:p>
                      <a:pPr algn="ctr"/>
                      <a:r>
                        <a:rPr lang="en-US" sz="1600"/>
                        <a:t>1.50</a:t>
                      </a:r>
                    </a:p>
                  </a:txBody>
                  <a:tcPr/>
                </a:tc>
                <a:extLst>
                  <a:ext uri="{0D108BD9-81ED-4DB2-BD59-A6C34878D82A}">
                    <a16:rowId xmlns:a16="http://schemas.microsoft.com/office/drawing/2014/main" val="10005"/>
                  </a:ext>
                </a:extLst>
              </a:tr>
              <a:tr h="331736">
                <a:tc>
                  <a:txBody>
                    <a:bodyPr/>
                    <a:lstStyle/>
                    <a:p>
                      <a:r>
                        <a:rPr lang="en-US" sz="1600"/>
                        <a:t>Administrators</a:t>
                      </a:r>
                    </a:p>
                  </a:txBody>
                  <a:tcPr/>
                </a:tc>
                <a:tc>
                  <a:txBody>
                    <a:bodyPr/>
                    <a:lstStyle/>
                    <a:p>
                      <a:pPr lvl="0" algn="ctr">
                        <a:buNone/>
                      </a:pPr>
                      <a:r>
                        <a:rPr lang="en-US" sz="1600"/>
                        <a:t>2.00</a:t>
                      </a:r>
                    </a:p>
                  </a:txBody>
                  <a:tcPr/>
                </a:tc>
                <a:tc>
                  <a:txBody>
                    <a:bodyPr/>
                    <a:lstStyle/>
                    <a:p>
                      <a:pPr algn="ctr"/>
                      <a:r>
                        <a:rPr lang="en-US" sz="1600"/>
                        <a:t>2.84</a:t>
                      </a:r>
                    </a:p>
                  </a:txBody>
                  <a:tcPr/>
                </a:tc>
                <a:tc>
                  <a:txBody>
                    <a:bodyPr/>
                    <a:lstStyle/>
                    <a:p>
                      <a:pPr algn="ctr"/>
                      <a:r>
                        <a:rPr lang="en-US" sz="1600"/>
                        <a:t>8.16</a:t>
                      </a:r>
                    </a:p>
                  </a:txBody>
                  <a:tcPr/>
                </a:tc>
                <a:tc>
                  <a:txBody>
                    <a:bodyPr/>
                    <a:lstStyle/>
                    <a:p>
                      <a:pPr algn="ctr"/>
                      <a:r>
                        <a:rPr lang="en-US" sz="1600"/>
                        <a:t>1.00</a:t>
                      </a:r>
                    </a:p>
                  </a:txBody>
                  <a:tcPr/>
                </a:tc>
                <a:tc>
                  <a:txBody>
                    <a:bodyPr/>
                    <a:lstStyle/>
                    <a:p>
                      <a:pPr algn="ctr"/>
                      <a:r>
                        <a:rPr lang="en-US" sz="1600"/>
                        <a:t>14.00</a:t>
                      </a:r>
                    </a:p>
                  </a:txBody>
                  <a:tcPr/>
                </a:tc>
                <a:extLst>
                  <a:ext uri="{0D108BD9-81ED-4DB2-BD59-A6C34878D82A}">
                    <a16:rowId xmlns:a16="http://schemas.microsoft.com/office/drawing/2014/main" val="10006"/>
                  </a:ext>
                </a:extLst>
              </a:tr>
              <a:tr h="572998">
                <a:tc>
                  <a:txBody>
                    <a:bodyPr/>
                    <a:lstStyle/>
                    <a:p>
                      <a:r>
                        <a:rPr lang="en-US" sz="1600"/>
                        <a:t>Cert Supp Personnel</a:t>
                      </a:r>
                    </a:p>
                  </a:txBody>
                  <a:tcPr/>
                </a:tc>
                <a:tc>
                  <a:txBody>
                    <a:bodyPr/>
                    <a:lstStyle/>
                    <a:p>
                      <a:pPr algn="ctr"/>
                      <a:endParaRPr lang="en-US" sz="1600"/>
                    </a:p>
                  </a:txBody>
                  <a:tcPr/>
                </a:tc>
                <a:tc>
                  <a:txBody>
                    <a:bodyPr/>
                    <a:lstStyle/>
                    <a:p>
                      <a:pPr algn="ctr"/>
                      <a:r>
                        <a:rPr lang="en-US" sz="1600"/>
                        <a:t>.36</a:t>
                      </a:r>
                    </a:p>
                  </a:txBody>
                  <a:tcPr/>
                </a:tc>
                <a:tc>
                  <a:txBody>
                    <a:bodyPr/>
                    <a:lstStyle/>
                    <a:p>
                      <a:pPr algn="ctr"/>
                      <a:r>
                        <a:rPr lang="en-US" sz="1600"/>
                        <a:t>.64</a:t>
                      </a:r>
                    </a:p>
                  </a:txBody>
                  <a:tcPr/>
                </a:tc>
                <a:tc>
                  <a:txBody>
                    <a:bodyPr/>
                    <a:lstStyle/>
                    <a:p>
                      <a:pPr algn="ctr"/>
                      <a:endParaRPr lang="en-US" sz="1600"/>
                    </a:p>
                  </a:txBody>
                  <a:tcPr/>
                </a:tc>
                <a:tc>
                  <a:txBody>
                    <a:bodyPr/>
                    <a:lstStyle/>
                    <a:p>
                      <a:pPr algn="ctr"/>
                      <a:r>
                        <a:rPr lang="en-US" sz="1600"/>
                        <a:t>1.00</a:t>
                      </a:r>
                    </a:p>
                  </a:txBody>
                  <a:tcPr/>
                </a:tc>
                <a:extLst>
                  <a:ext uri="{0D108BD9-81ED-4DB2-BD59-A6C34878D82A}">
                    <a16:rowId xmlns:a16="http://schemas.microsoft.com/office/drawing/2014/main" val="10007"/>
                  </a:ext>
                </a:extLst>
              </a:tr>
              <a:tr h="572998">
                <a:tc>
                  <a:txBody>
                    <a:bodyPr/>
                    <a:lstStyle/>
                    <a:p>
                      <a:r>
                        <a:rPr lang="en-US" sz="1600"/>
                        <a:t>Non</a:t>
                      </a:r>
                      <a:r>
                        <a:rPr lang="en-US" sz="1600" baseline="0"/>
                        <a:t> Cert Supp Pers</a:t>
                      </a:r>
                      <a:endParaRPr lang="en-US" sz="1600"/>
                    </a:p>
                  </a:txBody>
                  <a:tcPr/>
                </a:tc>
                <a:tc>
                  <a:txBody>
                    <a:bodyPr/>
                    <a:lstStyle/>
                    <a:p>
                      <a:pPr algn="ctr"/>
                      <a:endParaRPr lang="en-US" sz="1600"/>
                    </a:p>
                  </a:txBody>
                  <a:tcPr/>
                </a:tc>
                <a:tc>
                  <a:txBody>
                    <a:bodyPr/>
                    <a:lstStyle/>
                    <a:p>
                      <a:pPr algn="ctr"/>
                      <a:r>
                        <a:rPr lang="en-US" sz="1600"/>
                        <a:t>42.65</a:t>
                      </a:r>
                    </a:p>
                  </a:txBody>
                  <a:tcPr/>
                </a:tc>
                <a:tc>
                  <a:txBody>
                    <a:bodyPr/>
                    <a:lstStyle/>
                    <a:p>
                      <a:pPr algn="ctr"/>
                      <a:r>
                        <a:rPr lang="en-US" sz="1600"/>
                        <a:t>10.75</a:t>
                      </a:r>
                    </a:p>
                  </a:txBody>
                  <a:tcPr/>
                </a:tc>
                <a:tc>
                  <a:txBody>
                    <a:bodyPr/>
                    <a:lstStyle/>
                    <a:p>
                      <a:pPr algn="ctr"/>
                      <a:r>
                        <a:rPr lang="en-US" sz="1600"/>
                        <a:t>1.00</a:t>
                      </a:r>
                    </a:p>
                  </a:txBody>
                  <a:tcPr/>
                </a:tc>
                <a:tc>
                  <a:txBody>
                    <a:bodyPr/>
                    <a:lstStyle/>
                    <a:p>
                      <a:pPr algn="ctr"/>
                      <a:r>
                        <a:rPr lang="en-US" sz="1600"/>
                        <a:t>54.40</a:t>
                      </a:r>
                    </a:p>
                  </a:txBody>
                  <a:tcPr/>
                </a:tc>
                <a:extLst>
                  <a:ext uri="{0D108BD9-81ED-4DB2-BD59-A6C34878D82A}">
                    <a16:rowId xmlns:a16="http://schemas.microsoft.com/office/drawing/2014/main" val="10008"/>
                  </a:ext>
                </a:extLst>
              </a:tr>
              <a:tr h="331736">
                <a:tc>
                  <a:txBody>
                    <a:bodyPr/>
                    <a:lstStyle/>
                    <a:p>
                      <a:r>
                        <a:rPr lang="en-US" sz="1600"/>
                        <a:t>Total</a:t>
                      </a:r>
                    </a:p>
                  </a:txBody>
                  <a:tcPr/>
                </a:tc>
                <a:tc>
                  <a:txBody>
                    <a:bodyPr/>
                    <a:lstStyle/>
                    <a:p>
                      <a:pPr algn="ctr"/>
                      <a:r>
                        <a:rPr lang="en-US" sz="1600"/>
                        <a:t>3.00</a:t>
                      </a:r>
                    </a:p>
                  </a:txBody>
                  <a:tcPr/>
                </a:tc>
                <a:tc>
                  <a:txBody>
                    <a:bodyPr/>
                    <a:lstStyle/>
                    <a:p>
                      <a:pPr algn="ctr"/>
                      <a:r>
                        <a:rPr lang="en-US" sz="1600"/>
                        <a:t>45.85</a:t>
                      </a:r>
                    </a:p>
                  </a:txBody>
                  <a:tcPr/>
                </a:tc>
                <a:tc>
                  <a:txBody>
                    <a:bodyPr/>
                    <a:lstStyle/>
                    <a:p>
                      <a:pPr algn="ctr"/>
                      <a:r>
                        <a:rPr lang="en-US" sz="1600"/>
                        <a:t>22.55</a:t>
                      </a:r>
                    </a:p>
                  </a:txBody>
                  <a:tcPr/>
                </a:tc>
                <a:tc>
                  <a:txBody>
                    <a:bodyPr/>
                    <a:lstStyle/>
                    <a:p>
                      <a:pPr algn="ctr"/>
                      <a:r>
                        <a:rPr lang="en-US" sz="1600"/>
                        <a:t>2.00</a:t>
                      </a:r>
                    </a:p>
                  </a:txBody>
                  <a:tcPr/>
                </a:tc>
                <a:tc>
                  <a:txBody>
                    <a:bodyPr/>
                    <a:lstStyle/>
                    <a:p>
                      <a:pPr algn="ctr"/>
                      <a:r>
                        <a:rPr lang="en-US" sz="1600"/>
                        <a:t>73.40</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23421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382000" cy="923330"/>
          </a:xfrm>
          <a:prstGeom prst="rect">
            <a:avLst/>
          </a:prstGeom>
        </p:spPr>
        <p:txBody>
          <a:bodyPr wrap="square">
            <a:spAutoFit/>
          </a:bodyPr>
          <a:lstStyle/>
          <a:p>
            <a:r>
              <a:rPr lang="en-US" b="1">
                <a:latin typeface="Arial Rounded MT Bold" pitchFamily="34" charset="0"/>
              </a:rPr>
              <a:t>            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 </a:t>
            </a:r>
            <a:endParaRPr lang="en-US"/>
          </a:p>
        </p:txBody>
      </p:sp>
      <p:sp>
        <p:nvSpPr>
          <p:cNvPr id="5" name="Rectangle 4"/>
          <p:cNvSpPr/>
          <p:nvPr/>
        </p:nvSpPr>
        <p:spPr>
          <a:xfrm>
            <a:off x="457200" y="1143000"/>
            <a:ext cx="8458200" cy="3877985"/>
          </a:xfrm>
          <a:prstGeom prst="rect">
            <a:avLst/>
          </a:prstGeom>
        </p:spPr>
        <p:txBody>
          <a:bodyPr wrap="square">
            <a:spAutoFit/>
          </a:bodyPr>
          <a:lstStyle/>
          <a:p>
            <a:pPr fontAlgn="auto">
              <a:spcAft>
                <a:spcPts val="0"/>
              </a:spcAft>
              <a:buFont typeface="Arial"/>
              <a:buNone/>
              <a:defRPr/>
            </a:pPr>
            <a:r>
              <a:rPr lang="en-US" b="1"/>
              <a:t> 	 	    </a:t>
            </a:r>
            <a:r>
              <a:rPr lang="en-US" sz="2400" b="1"/>
              <a:t>BOOKER T WASHINGTON HIGH -0010</a:t>
            </a:r>
          </a:p>
          <a:p>
            <a:pPr fontAlgn="auto">
              <a:spcAft>
                <a:spcPts val="0"/>
              </a:spcAft>
              <a:buFont typeface="Arial"/>
              <a:buNone/>
              <a:defRPr/>
            </a:pPr>
            <a:r>
              <a:rPr lang="en-US" sz="2400" b="1"/>
              <a:t>		   	  	   9-12</a:t>
            </a: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ADM (Prior year used for allocation purposes)	           475.65</a:t>
            </a: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t>
            </a:r>
          </a:p>
          <a:p>
            <a:pPr fontAlgn="auto">
              <a:spcAft>
                <a:spcPts val="0"/>
              </a:spcAft>
              <a:buFont typeface="Arial"/>
              <a:buNone/>
              <a:defRPr/>
            </a:pPr>
            <a:r>
              <a:rPr lang="en-US" u="sng">
                <a:latin typeface="Arial Rounded MT Bold" pitchFamily="34" charset="0"/>
              </a:rPr>
              <a:t>Earned Units   </a:t>
            </a:r>
            <a:r>
              <a:rPr lang="en-US">
                <a:latin typeface="Arial Rounded MT Bold" pitchFamily="34" charset="0"/>
              </a:rPr>
              <a:t>							</a:t>
            </a:r>
          </a:p>
          <a:p>
            <a:pPr fontAlgn="auto">
              <a:spcAft>
                <a:spcPts val="0"/>
              </a:spcAft>
              <a:buFont typeface="Arial"/>
              <a:buNone/>
              <a:defRPr/>
            </a:pPr>
            <a:r>
              <a:rPr lang="en-US">
                <a:latin typeface="Arial Rounded MT Bold" pitchFamily="34" charset="0"/>
              </a:rPr>
              <a:t>   Teachers	             				                                                26.50	</a:t>
            </a:r>
          </a:p>
          <a:p>
            <a:pPr fontAlgn="auto">
              <a:spcAft>
                <a:spcPts val="0"/>
              </a:spcAft>
              <a:buFont typeface="Arial"/>
              <a:buNone/>
              <a:defRPr/>
            </a:pPr>
            <a:r>
              <a:rPr lang="en-US">
                <a:latin typeface="Arial Rounded MT Bold" pitchFamily="34" charset="0"/>
              </a:rPr>
              <a:t>   Principals                                                                                           1.00</a:t>
            </a:r>
          </a:p>
          <a:p>
            <a:pPr fontAlgn="auto">
              <a:spcAft>
                <a:spcPts val="0"/>
              </a:spcAft>
              <a:buFont typeface="Arial"/>
              <a:buNone/>
              <a:defRPr/>
            </a:pPr>
            <a:r>
              <a:rPr lang="en-US">
                <a:latin typeface="Arial Rounded MT Bold" pitchFamily="34" charset="0"/>
              </a:rPr>
              <a:t>   Assistant Principals   		 		                                            .50	</a:t>
            </a:r>
          </a:p>
          <a:p>
            <a:pPr fontAlgn="auto">
              <a:spcAft>
                <a:spcPts val="0"/>
              </a:spcAft>
              <a:buFont typeface="Arial"/>
              <a:buNone/>
              <a:defRPr/>
            </a:pPr>
            <a:r>
              <a:rPr lang="en-US">
                <a:latin typeface="Arial Rounded MT Bold" pitchFamily="34" charset="0"/>
              </a:rPr>
              <a:t>   Counselors	           				                                          1.00</a:t>
            </a:r>
          </a:p>
          <a:p>
            <a:pPr fontAlgn="auto">
              <a:spcAft>
                <a:spcPts val="0"/>
              </a:spcAft>
              <a:buFont typeface="Arial"/>
              <a:buNone/>
              <a:defRPr/>
            </a:pPr>
            <a:r>
              <a:rPr lang="en-US">
                <a:latin typeface="Arial Rounded MT Bold" pitchFamily="34" charset="0"/>
              </a:rPr>
              <a:t>   Librarians					                                                          1.00			   Total Units 		                                                                                30.00</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10600" cy="1015663"/>
          </a:xfrm>
          <a:prstGeom prst="rect">
            <a:avLst/>
          </a:prstGeom>
        </p:spPr>
        <p:txBody>
          <a:bodyPr wrap="square">
            <a:spAutoFit/>
          </a:bodyPr>
          <a:lstStyle/>
          <a:p>
            <a:r>
              <a:rPr lang="en-US" sz="2000" b="1">
                <a:latin typeface="Arial Rounded MT Bold" pitchFamily="34" charset="0"/>
              </a:rPr>
              <a:t>SUPPLEMENTAL INFORMATION TO PROPOSED FY 2023 BUDGET</a:t>
            </a:r>
            <a:br>
              <a:rPr lang="en-US" sz="2000" b="1">
                <a:latin typeface="Arial Rounded MT Bold" pitchFamily="34" charset="0"/>
              </a:rPr>
            </a:br>
            <a:r>
              <a:rPr lang="en-US" sz="2000" b="1">
                <a:latin typeface="Arial Rounded MT Bold" pitchFamily="34" charset="0"/>
              </a:rPr>
              <a:t>		    As Required by Section 16-13-140,</a:t>
            </a:r>
            <a:br>
              <a:rPr lang="en-US" sz="2000" b="1">
                <a:latin typeface="Arial Rounded MT Bold" pitchFamily="34" charset="0"/>
              </a:rPr>
            </a:br>
            <a:r>
              <a:rPr lang="en-US" sz="2000" b="1">
                <a:latin typeface="Arial Rounded MT Bold" pitchFamily="34" charset="0"/>
              </a:rPr>
              <a:t>			              Code of Alabama 1975 </a:t>
            </a:r>
            <a:endParaRPr lang="en-US" sz="2000"/>
          </a:p>
        </p:txBody>
      </p:sp>
      <p:sp>
        <p:nvSpPr>
          <p:cNvPr id="3" name="Rectangle 2"/>
          <p:cNvSpPr/>
          <p:nvPr/>
        </p:nvSpPr>
        <p:spPr>
          <a:xfrm>
            <a:off x="430924" y="1303283"/>
            <a:ext cx="7761890" cy="5139869"/>
          </a:xfrm>
          <a:prstGeom prst="rect">
            <a:avLst/>
          </a:prstGeom>
        </p:spPr>
        <p:txBody>
          <a:bodyPr wrap="square">
            <a:spAutoFit/>
          </a:bodyPr>
          <a:lstStyle/>
          <a:p>
            <a:pPr algn="ctr">
              <a:buFont typeface="Arial" charset="0"/>
              <a:buNone/>
            </a:pPr>
            <a:r>
              <a:rPr lang="en-US" sz="2000">
                <a:latin typeface="Arial Rounded MT Bold" pitchFamily="34" charset="0"/>
              </a:rPr>
              <a:t>BOOKER T WASHINGTON HIGH-0010</a:t>
            </a:r>
          </a:p>
          <a:p>
            <a:pPr algn="ctr">
              <a:buFont typeface="Arial" charset="0"/>
              <a:buNone/>
            </a:pPr>
            <a:r>
              <a:rPr lang="en-US" sz="2000">
                <a:latin typeface="Arial Rounded MT Bold" pitchFamily="34" charset="0"/>
              </a:rPr>
              <a:t>9-12</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Salaries					                                 $1,782,636</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Fringe Benefits			                                 $   673,387</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Classroom Instructional Support 		         $      27,000</a:t>
            </a:r>
          </a:p>
          <a:p>
            <a:pPr>
              <a:buFont typeface="Arial" charset="0"/>
              <a:buNone/>
            </a:pPr>
            <a:r>
              <a:rPr lang="en-US">
                <a:latin typeface="Arial Rounded MT Bold" pitchFamily="34" charset="0"/>
              </a:rPr>
              <a:t>                  </a:t>
            </a:r>
          </a:p>
          <a:p>
            <a:pPr>
              <a:buFont typeface="Arial" charset="0"/>
              <a:buNone/>
            </a:pPr>
            <a:r>
              <a:rPr lang="en-US">
                <a:latin typeface="Arial Rounded MT Bold" pitchFamily="34" charset="0"/>
              </a:rPr>
              <a:t>Technology								 $     15,000</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Professional Development                              $       3,000</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Library Enhancement		                         $       4,732</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Textbooks								 $      35,674</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Foundation Program						$2,541,429</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8458200" cy="1477328"/>
          </a:xfrm>
          <a:prstGeom prst="rect">
            <a:avLst/>
          </a:prstGeom>
        </p:spPr>
        <p:txBody>
          <a:bodyPr wrap="square">
            <a:spAutoFit/>
          </a:bodyPr>
          <a:lstStyle/>
          <a:p>
            <a:r>
              <a:rPr lang="en-US" b="1">
                <a:latin typeface="Arial Black" pitchFamily="34" charset="0"/>
              </a:rPr>
              <a:t>  SUPPLEMENTAL INFORMATION TO PROPOSED FY 2023 BUDGET</a:t>
            </a:r>
            <a:br>
              <a:rPr lang="en-US" b="1">
                <a:latin typeface="Arial Black" pitchFamily="34" charset="0"/>
              </a:rPr>
            </a:br>
            <a:r>
              <a:rPr lang="en-US" b="1">
                <a:latin typeface="Arial Black" pitchFamily="34" charset="0"/>
              </a:rPr>
              <a:t>	               As Required by Section 16-13-140,</a:t>
            </a:r>
            <a:br>
              <a:rPr lang="en-US" b="1">
                <a:latin typeface="Arial Black" pitchFamily="34" charset="0"/>
              </a:rPr>
            </a:br>
            <a:r>
              <a:rPr lang="en-US" b="1">
                <a:latin typeface="Arial Black" pitchFamily="34" charset="0"/>
              </a:rPr>
              <a:t>                                     Code of Alabama 1975</a:t>
            </a:r>
          </a:p>
          <a:p>
            <a:r>
              <a:rPr lang="en-US" b="1">
                <a:latin typeface="Arial Black" pitchFamily="34" charset="0"/>
              </a:rPr>
              <a:t>                              BOOKER T WASHINGTON HIGH     </a:t>
            </a:r>
          </a:p>
          <a:p>
            <a:r>
              <a:rPr lang="en-US" b="1">
                <a:latin typeface="Arial Black" pitchFamily="34" charset="0"/>
              </a:rPr>
              <a:t>                                                 9-12</a:t>
            </a: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303649761"/>
              </p:ext>
            </p:extLst>
          </p:nvPr>
        </p:nvGraphicFramePr>
        <p:xfrm>
          <a:off x="0" y="1596867"/>
          <a:ext cx="9143999" cy="4892641"/>
        </p:xfrm>
        <a:graphic>
          <a:graphicData uri="http://schemas.openxmlformats.org/drawingml/2006/table">
            <a:tbl>
              <a:tblPr firstRow="1" bandRow="1">
                <a:tableStyleId>{69C7853C-536D-4A76-A0AE-DD22124D55A5}</a:tableStyleId>
              </a:tblPr>
              <a:tblGrid>
                <a:gridCol w="1668760">
                  <a:extLst>
                    <a:ext uri="{9D8B030D-6E8A-4147-A177-3AD203B41FA5}">
                      <a16:colId xmlns:a16="http://schemas.microsoft.com/office/drawing/2014/main" val="20000"/>
                    </a:ext>
                  </a:extLst>
                </a:gridCol>
                <a:gridCol w="1319160">
                  <a:extLst>
                    <a:ext uri="{9D8B030D-6E8A-4147-A177-3AD203B41FA5}">
                      <a16:colId xmlns:a16="http://schemas.microsoft.com/office/drawing/2014/main" val="20001"/>
                    </a:ext>
                  </a:extLst>
                </a:gridCol>
                <a:gridCol w="1038548">
                  <a:extLst>
                    <a:ext uri="{9D8B030D-6E8A-4147-A177-3AD203B41FA5}">
                      <a16:colId xmlns:a16="http://schemas.microsoft.com/office/drawing/2014/main" val="20002"/>
                    </a:ext>
                  </a:extLst>
                </a:gridCol>
                <a:gridCol w="1089220">
                  <a:extLst>
                    <a:ext uri="{9D8B030D-6E8A-4147-A177-3AD203B41FA5}">
                      <a16:colId xmlns:a16="http://schemas.microsoft.com/office/drawing/2014/main" val="20003"/>
                    </a:ext>
                  </a:extLst>
                </a:gridCol>
                <a:gridCol w="1247044">
                  <a:extLst>
                    <a:ext uri="{9D8B030D-6E8A-4147-A177-3AD203B41FA5}">
                      <a16:colId xmlns:a16="http://schemas.microsoft.com/office/drawing/2014/main" val="20004"/>
                    </a:ext>
                  </a:extLst>
                </a:gridCol>
                <a:gridCol w="2781267">
                  <a:extLst>
                    <a:ext uri="{9D8B030D-6E8A-4147-A177-3AD203B41FA5}">
                      <a16:colId xmlns:a16="http://schemas.microsoft.com/office/drawing/2014/main" val="20005"/>
                    </a:ext>
                  </a:extLst>
                </a:gridCol>
              </a:tblGrid>
              <a:tr h="354162">
                <a:tc gridSpan="6">
                  <a:txBody>
                    <a:bodyPr/>
                    <a:lstStyle/>
                    <a:p>
                      <a:pPr algn="ctr"/>
                      <a:r>
                        <a:rPr lang="en-US"/>
                        <a:t>NUMBER BY SOURCE OF FUNDS</a:t>
                      </a:r>
                      <a:endParaRPr lang="en-US">
                        <a:solidFill>
                          <a:schemeClr val="tx1"/>
                        </a:solidFill>
                        <a:latin typeface="Century"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4162">
                <a:tc>
                  <a:txBody>
                    <a:bodyPr/>
                    <a:lstStyle/>
                    <a:p>
                      <a:pPr algn="ctr"/>
                      <a:endParaRPr lang="en-US">
                        <a:solidFill>
                          <a:schemeClr val="tx1"/>
                        </a:solidFill>
                        <a:latin typeface="Century" pitchFamily="18" charset="0"/>
                      </a:endParaRPr>
                    </a:p>
                  </a:txBody>
                  <a:tcPr/>
                </a:tc>
                <a:tc gridSpan="5">
                  <a:txBody>
                    <a:bodyPr/>
                    <a:lstStyle/>
                    <a:p>
                      <a:pPr algn="ctr"/>
                      <a:r>
                        <a:rPr lang="en-US"/>
                        <a:t>Source of Funds</a:t>
                      </a:r>
                      <a:endParaRPr lang="en-US">
                        <a:solidFill>
                          <a:schemeClr val="tx1"/>
                        </a:solidFill>
                        <a:latin typeface="Century"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42052">
                <a:tc>
                  <a:txBody>
                    <a:bodyPr/>
                    <a:lstStyle/>
                    <a:p>
                      <a:r>
                        <a:rPr lang="en-US" sz="1600" b="1"/>
                        <a:t>Type</a:t>
                      </a:r>
                      <a:endParaRPr lang="en-US" sz="1600" b="1">
                        <a:solidFill>
                          <a:schemeClr val="tx1"/>
                        </a:solidFill>
                        <a:latin typeface="Calibri" pitchFamily="34" charset="0"/>
                      </a:endParaRPr>
                    </a:p>
                  </a:txBody>
                  <a:tcPr/>
                </a:tc>
                <a:tc>
                  <a:txBody>
                    <a:bodyPr/>
                    <a:lstStyle/>
                    <a:p>
                      <a:r>
                        <a:rPr lang="en-US" sz="1400" b="1"/>
                        <a:t>STATE</a:t>
                      </a:r>
                    </a:p>
                    <a:p>
                      <a:r>
                        <a:rPr lang="en-US" sz="1400" b="1"/>
                        <a:t>EARNED</a:t>
                      </a:r>
                      <a:endParaRPr lang="en-US" sz="1400" b="1">
                        <a:solidFill>
                          <a:schemeClr val="tx1"/>
                        </a:solidFill>
                        <a:latin typeface="Calibri" pitchFamily="34" charset="0"/>
                      </a:endParaRPr>
                    </a:p>
                  </a:txBody>
                  <a:tcPr/>
                </a:tc>
                <a:tc>
                  <a:txBody>
                    <a:bodyPr/>
                    <a:lstStyle/>
                    <a:p>
                      <a:r>
                        <a:rPr lang="en-US" sz="1400" b="1"/>
                        <a:t>OTHER STATE</a:t>
                      </a:r>
                      <a:endParaRPr lang="en-US" sz="1400" b="1">
                        <a:solidFill>
                          <a:schemeClr val="tx1"/>
                        </a:solidFill>
                        <a:latin typeface="Calibri" pitchFamily="34" charset="0"/>
                      </a:endParaRPr>
                    </a:p>
                  </a:txBody>
                  <a:tcPr/>
                </a:tc>
                <a:tc>
                  <a:txBody>
                    <a:bodyPr/>
                    <a:lstStyle/>
                    <a:p>
                      <a:r>
                        <a:rPr lang="en-US" sz="1600" b="1"/>
                        <a:t>FEDERAL</a:t>
                      </a:r>
                      <a:endParaRPr lang="en-US" sz="1600" b="1">
                        <a:solidFill>
                          <a:schemeClr val="tx1"/>
                        </a:solidFill>
                        <a:latin typeface="Calibri" pitchFamily="34" charset="0"/>
                      </a:endParaRPr>
                    </a:p>
                  </a:txBody>
                  <a:tcPr/>
                </a:tc>
                <a:tc>
                  <a:txBody>
                    <a:bodyPr/>
                    <a:lstStyle/>
                    <a:p>
                      <a:r>
                        <a:rPr lang="en-US" sz="1600" b="1"/>
                        <a:t>LOCAL</a:t>
                      </a:r>
                      <a:endParaRPr lang="en-US" sz="1600" b="1">
                        <a:solidFill>
                          <a:schemeClr val="tx1"/>
                        </a:solidFill>
                        <a:latin typeface="Calibri" pitchFamily="34" charset="0"/>
                      </a:endParaRPr>
                    </a:p>
                  </a:txBody>
                  <a:tcPr/>
                </a:tc>
                <a:tc>
                  <a:txBody>
                    <a:bodyPr/>
                    <a:lstStyle/>
                    <a:p>
                      <a:r>
                        <a:rPr lang="en-US" sz="1600" b="1"/>
                        <a:t>TOTAL EMPLOYEES</a:t>
                      </a:r>
                      <a:endParaRPr lang="en-US" sz="1600" b="1">
                        <a:solidFill>
                          <a:schemeClr val="tx1"/>
                        </a:solidFill>
                        <a:latin typeface="Calibri" pitchFamily="34" charset="0"/>
                      </a:endParaRPr>
                    </a:p>
                  </a:txBody>
                  <a:tcPr/>
                </a:tc>
                <a:extLst>
                  <a:ext uri="{0D108BD9-81ED-4DB2-BD59-A6C34878D82A}">
                    <a16:rowId xmlns:a16="http://schemas.microsoft.com/office/drawing/2014/main" val="10002"/>
                  </a:ext>
                </a:extLst>
              </a:tr>
              <a:tr h="529329">
                <a:tc>
                  <a:txBody>
                    <a:bodyPr/>
                    <a:lstStyle/>
                    <a:p>
                      <a:r>
                        <a:rPr lang="en-US" sz="1600" b="1"/>
                        <a:t>Teachers</a:t>
                      </a: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26.50</a:t>
                      </a: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9.78</a:t>
                      </a:r>
                    </a:p>
                  </a:txBody>
                  <a:tcPr/>
                </a:tc>
                <a:tc>
                  <a:txBody>
                    <a:bodyPr/>
                    <a:lstStyle/>
                    <a:p>
                      <a:pPr algn="ctr"/>
                      <a:r>
                        <a:rPr lang="en-US" sz="1600" b="1"/>
                        <a:t>1.00</a:t>
                      </a:r>
                      <a:endParaRPr lang="en-US" sz="1600" b="1">
                        <a:solidFill>
                          <a:schemeClr val="tx1"/>
                        </a:solidFill>
                        <a:latin typeface="Calibri" pitchFamily="34" charset="0"/>
                      </a:endParaRPr>
                    </a:p>
                  </a:txBody>
                  <a:tcPr/>
                </a:tc>
                <a:tc>
                  <a:txBody>
                    <a:bodyPr/>
                    <a:lstStyle/>
                    <a:p>
                      <a:pPr algn="ctr"/>
                      <a:r>
                        <a:rPr lang="en-US" sz="1600" b="1"/>
                        <a:t>37.28</a:t>
                      </a:r>
                      <a:endParaRPr lang="en-US" sz="1600" b="1">
                        <a:solidFill>
                          <a:schemeClr val="tx1"/>
                        </a:solidFill>
                        <a:latin typeface="Calibri" pitchFamily="34" charset="0"/>
                      </a:endParaRPr>
                    </a:p>
                  </a:txBody>
                  <a:tcPr/>
                </a:tc>
                <a:extLst>
                  <a:ext uri="{0D108BD9-81ED-4DB2-BD59-A6C34878D82A}">
                    <a16:rowId xmlns:a16="http://schemas.microsoft.com/office/drawing/2014/main" val="10003"/>
                  </a:ext>
                </a:extLst>
              </a:tr>
              <a:tr h="560757">
                <a:tc>
                  <a:txBody>
                    <a:bodyPr/>
                    <a:lstStyle/>
                    <a:p>
                      <a:r>
                        <a:rPr lang="en-US" sz="1600" b="1"/>
                        <a:t>Librarians</a:t>
                      </a:r>
                      <a:endParaRPr lang="en-US" sz="1600" b="1">
                        <a:solidFill>
                          <a:schemeClr val="tx1"/>
                        </a:solidFill>
                        <a:latin typeface="Calibri" pitchFamily="34" charset="0"/>
                      </a:endParaRPr>
                    </a:p>
                  </a:txBody>
                  <a:tcPr/>
                </a:tc>
                <a:tc>
                  <a:txBody>
                    <a:bodyPr/>
                    <a:lstStyle/>
                    <a:p>
                      <a:pPr algn="ctr"/>
                      <a:r>
                        <a:rPr lang="en-US" sz="1600" b="1"/>
                        <a:t>1.00</a:t>
                      </a: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		</a:t>
                      </a:r>
                    </a:p>
                  </a:txBody>
                  <a:tcPr/>
                </a:tc>
                <a:tc>
                  <a:txBody>
                    <a:bodyPr/>
                    <a:lstStyle/>
                    <a:p>
                      <a:pPr algn="ct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t>1.00</a:t>
                      </a:r>
                      <a:endParaRPr lang="en-US" sz="1600" b="1">
                        <a:solidFill>
                          <a:schemeClr val="tx1"/>
                        </a:solidFill>
                        <a:latin typeface="Calibri" pitchFamily="34" charset="0"/>
                      </a:endParaRPr>
                    </a:p>
                  </a:txBody>
                  <a:tcPr/>
                </a:tc>
                <a:extLst>
                  <a:ext uri="{0D108BD9-81ED-4DB2-BD59-A6C34878D82A}">
                    <a16:rowId xmlns:a16="http://schemas.microsoft.com/office/drawing/2014/main" val="10004"/>
                  </a:ext>
                </a:extLst>
              </a:tr>
              <a:tr h="349143">
                <a:tc>
                  <a:txBody>
                    <a:bodyPr/>
                    <a:lstStyle/>
                    <a:p>
                      <a:r>
                        <a:rPr lang="en-US" sz="1600" b="1"/>
                        <a:t>Counselors</a:t>
                      </a:r>
                      <a:endParaRPr lang="en-US" sz="1600" b="1">
                        <a:solidFill>
                          <a:schemeClr val="tx1"/>
                        </a:solidFill>
                        <a:latin typeface="Calibri" pitchFamily="34" charset="0"/>
                      </a:endParaRPr>
                    </a:p>
                  </a:txBody>
                  <a:tcPr/>
                </a:tc>
                <a:tc>
                  <a:txBody>
                    <a:bodyPr/>
                    <a:lstStyle/>
                    <a:p>
                      <a:pPr algn="ctr"/>
                      <a:r>
                        <a:rPr lang="en-US" sz="1600" b="1"/>
                        <a:t>1.00</a:t>
                      </a: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1.50</a:t>
                      </a: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t>2.50</a:t>
                      </a:r>
                      <a:endParaRPr lang="en-US" sz="1600" b="1">
                        <a:solidFill>
                          <a:schemeClr val="tx1"/>
                        </a:solidFill>
                        <a:latin typeface="Calibri" pitchFamily="34" charset="0"/>
                      </a:endParaRPr>
                    </a:p>
                  </a:txBody>
                  <a:tcPr/>
                </a:tc>
                <a:extLst>
                  <a:ext uri="{0D108BD9-81ED-4DB2-BD59-A6C34878D82A}">
                    <a16:rowId xmlns:a16="http://schemas.microsoft.com/office/drawing/2014/main" val="10005"/>
                  </a:ext>
                </a:extLst>
              </a:tr>
              <a:tr h="511733">
                <a:tc>
                  <a:txBody>
                    <a:bodyPr/>
                    <a:lstStyle/>
                    <a:p>
                      <a:r>
                        <a:rPr lang="en-US" sz="1600" b="1"/>
                        <a:t>Administrators</a:t>
                      </a:r>
                      <a:endParaRPr lang="en-US" sz="1600" b="1">
                        <a:solidFill>
                          <a:schemeClr val="tx1"/>
                        </a:solidFill>
                        <a:latin typeface="Calibri" pitchFamily="34" charset="0"/>
                      </a:endParaRPr>
                    </a:p>
                  </a:txBody>
                  <a:tcPr/>
                </a:tc>
                <a:tc>
                  <a:txBody>
                    <a:bodyPr/>
                    <a:lstStyle/>
                    <a:p>
                      <a:pPr algn="ctr"/>
                      <a:r>
                        <a:rPr lang="en-US" sz="1600" b="1"/>
                        <a:t>1.50</a:t>
                      </a: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t>1.50</a:t>
                      </a:r>
                      <a:endParaRPr lang="en-US" sz="1600" b="1">
                        <a:solidFill>
                          <a:schemeClr val="tx1"/>
                        </a:solidFill>
                        <a:latin typeface="Calibri" pitchFamily="34" charset="0"/>
                      </a:endParaRPr>
                    </a:p>
                  </a:txBody>
                  <a:tcPr/>
                </a:tc>
                <a:extLst>
                  <a:ext uri="{0D108BD9-81ED-4DB2-BD59-A6C34878D82A}">
                    <a16:rowId xmlns:a16="http://schemas.microsoft.com/office/drawing/2014/main" val="10006"/>
                  </a:ext>
                </a:extLst>
              </a:tr>
              <a:tr h="560844">
                <a:tc>
                  <a:txBody>
                    <a:bodyPr/>
                    <a:lstStyle/>
                    <a:p>
                      <a:r>
                        <a:rPr lang="en-US" sz="1600" b="1"/>
                        <a:t>Cert Supp Personnel</a:t>
                      </a: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.25</a:t>
                      </a: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.25</a:t>
                      </a:r>
                    </a:p>
                  </a:txBody>
                  <a:tcPr/>
                </a:tc>
                <a:extLst>
                  <a:ext uri="{0D108BD9-81ED-4DB2-BD59-A6C34878D82A}">
                    <a16:rowId xmlns:a16="http://schemas.microsoft.com/office/drawing/2014/main" val="10007"/>
                  </a:ext>
                </a:extLst>
              </a:tr>
              <a:tr h="560757">
                <a:tc>
                  <a:txBody>
                    <a:bodyPr/>
                    <a:lstStyle/>
                    <a:p>
                      <a:r>
                        <a:rPr lang="en-US" sz="1600" b="1"/>
                        <a:t>Non</a:t>
                      </a:r>
                      <a:r>
                        <a:rPr lang="en-US" sz="1600" b="1" baseline="0"/>
                        <a:t> Cert Supp Pers</a:t>
                      </a: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t>6.00</a:t>
                      </a:r>
                    </a:p>
                    <a:p>
                      <a:pPr algn="ctr"/>
                      <a:endParaRPr lang="en-US" sz="1600" b="1">
                        <a:solidFill>
                          <a:schemeClr val="tx1"/>
                        </a:solidFill>
                        <a:latin typeface="Calibri" pitchFamily="34" charset="0"/>
                      </a:endParaRPr>
                    </a:p>
                  </a:txBody>
                  <a:tcPr/>
                </a:tc>
                <a:tc>
                  <a:txBody>
                    <a:bodyPr/>
                    <a:lstStyle/>
                    <a:p>
                      <a:pPr algn="ctr"/>
                      <a:r>
                        <a:rPr lang="en-US" sz="1600" b="1"/>
                        <a:t>10.18</a:t>
                      </a:r>
                      <a:endParaRPr lang="en-US" sz="1600" b="1">
                        <a:solidFill>
                          <a:schemeClr val="tx1"/>
                        </a:solidFill>
                        <a:latin typeface="Calibri" pitchFamily="34" charset="0"/>
                      </a:endParaRPr>
                    </a:p>
                  </a:txBody>
                  <a:tcPr/>
                </a:tc>
                <a:tc>
                  <a:txBody>
                    <a:bodyPr/>
                    <a:lstStyle/>
                    <a:p>
                      <a:pPr algn="ctr"/>
                      <a:endParaRPr lang="en-US" sz="1600" b="1">
                        <a:solidFill>
                          <a:schemeClr val="tx1"/>
                        </a:solidFill>
                        <a:latin typeface="Calibri" pitchFamily="34" charset="0"/>
                      </a:endParaRPr>
                    </a:p>
                  </a:txBody>
                  <a:tcPr/>
                </a:tc>
                <a:tc>
                  <a:txBody>
                    <a:bodyPr/>
                    <a:lstStyle/>
                    <a:p>
                      <a:pPr algn="ctr"/>
                      <a:r>
                        <a:rPr lang="en-US" sz="1600" b="1"/>
                        <a:t>17.18</a:t>
                      </a:r>
                      <a:endParaRPr lang="en-US" sz="1600" b="1">
                        <a:solidFill>
                          <a:schemeClr val="tx1"/>
                        </a:solidFill>
                        <a:latin typeface="Calibri" pitchFamily="34" charset="0"/>
                      </a:endParaRPr>
                    </a:p>
                  </a:txBody>
                  <a:tcPr/>
                </a:tc>
                <a:extLst>
                  <a:ext uri="{0D108BD9-81ED-4DB2-BD59-A6C34878D82A}">
                    <a16:rowId xmlns:a16="http://schemas.microsoft.com/office/drawing/2014/main" val="10008"/>
                  </a:ext>
                </a:extLst>
              </a:tr>
              <a:tr h="391504">
                <a:tc>
                  <a:txBody>
                    <a:bodyPr/>
                    <a:lstStyle/>
                    <a:p>
                      <a:r>
                        <a:rPr lang="en-US" sz="1600" b="1"/>
                        <a:t>Total</a:t>
                      </a: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30.00</a:t>
                      </a:r>
                    </a:p>
                  </a:txBody>
                  <a:tcPr/>
                </a:tc>
                <a:tc>
                  <a:txBody>
                    <a:bodyPr/>
                    <a:lstStyle/>
                    <a:p>
                      <a:pPr algn="ctr"/>
                      <a:r>
                        <a:rPr lang="en-US" sz="1600" b="1"/>
                        <a:t>6.00</a:t>
                      </a: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21.71</a:t>
                      </a:r>
                    </a:p>
                  </a:txBody>
                  <a:tcPr/>
                </a:tc>
                <a:tc>
                  <a:txBody>
                    <a:bodyPr/>
                    <a:lstStyle/>
                    <a:p>
                      <a:pPr algn="ctr"/>
                      <a:r>
                        <a:rPr lang="en-US" sz="1600" b="1"/>
                        <a:t>1.00</a:t>
                      </a:r>
                      <a:endParaRPr lang="en-US" sz="1600" b="1">
                        <a:solidFill>
                          <a:schemeClr val="tx1"/>
                        </a:solidFill>
                        <a:latin typeface="Calibri" pitchFamily="34" charset="0"/>
                      </a:endParaRPr>
                    </a:p>
                  </a:txBody>
                  <a:tcPr/>
                </a:tc>
                <a:tc>
                  <a:txBody>
                    <a:bodyPr/>
                    <a:lstStyle/>
                    <a:p>
                      <a:pPr algn="ctr"/>
                      <a:r>
                        <a:rPr lang="en-US" sz="1600" b="1">
                          <a:solidFill>
                            <a:schemeClr val="tx1"/>
                          </a:solidFill>
                          <a:latin typeface="Calibri" pitchFamily="34" charset="0"/>
                        </a:rPr>
                        <a:t>58.71</a:t>
                      </a:r>
                    </a:p>
                  </a:txBody>
                  <a:tcPr/>
                </a:tc>
                <a:extLst>
                  <a:ext uri="{0D108BD9-81ED-4DB2-BD59-A6C34878D82A}">
                    <a16:rowId xmlns:a16="http://schemas.microsoft.com/office/drawing/2014/main" val="10009"/>
                  </a:ext>
                </a:extLst>
              </a:tr>
            </a:tbl>
          </a:graphicData>
        </a:graphic>
      </p:graphicFrame>
      <p:sp>
        <p:nvSpPr>
          <p:cNvPr id="8" name="Footer Placeholder 7"/>
          <p:cNvSpPr>
            <a:spLocks noGrp="1"/>
          </p:cNvSpPr>
          <p:nvPr>
            <p:ph type="ftr" sz="quarter" idx="11"/>
          </p:nvPr>
        </p:nvSpPr>
        <p:spPr>
          <a:xfrm>
            <a:off x="0" y="6609047"/>
            <a:ext cx="9143999" cy="248954"/>
          </a:xfrm>
        </p:spPr>
        <p:txBody>
          <a:bodyPr/>
          <a:lstStyle/>
          <a:p>
            <a:r>
              <a:rPr lang="en-US" sz="1800" b="1">
                <a:latin typeface="Berlin Sans FB Demi" pitchFamily="34" charset="0"/>
              </a:rPr>
              <a:t>Local School Funds  Budgeted:  Public – 51,666 Non-Public – 34,137=     $85,803</a:t>
            </a:r>
          </a:p>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7051" y="153978"/>
            <a:ext cx="9048137" cy="969211"/>
          </a:xfrm>
        </p:spPr>
        <p:txBody>
          <a:bodyPr vert="horz" lIns="91440" tIns="45720" rIns="91440" bIns="45720" rtlCol="0" anchor="b">
            <a:noAutofit/>
          </a:bodyPr>
          <a:lstStyle/>
          <a:p>
            <a:pPr>
              <a:lnSpc>
                <a:spcPct val="90000"/>
              </a:lnSpc>
            </a:pPr>
            <a:r>
              <a:rPr lang="en-US" sz="2000" b="1" kern="1200">
                <a:latin typeface="+mj-lt"/>
                <a:ea typeface="+mj-ea"/>
                <a:cs typeface="+mj-cs"/>
              </a:rPr>
              <a:t>SUPPLEMENTAL INFORMATION TO PROPOSED FY 2023 BUDGET</a:t>
            </a:r>
            <a:br>
              <a:rPr lang="en-US" sz="2000" b="1" kern="1200"/>
            </a:br>
            <a:r>
              <a:rPr lang="en-US" sz="2000" b="1" kern="1200">
                <a:latin typeface="+mj-lt"/>
                <a:ea typeface="+mj-ea"/>
                <a:cs typeface="+mj-cs"/>
              </a:rPr>
              <a:t>As Required by Section 16-13-140,</a:t>
            </a:r>
            <a:br>
              <a:rPr lang="en-US" sz="2000" b="1" kern="1200"/>
            </a:br>
            <a:r>
              <a:rPr lang="en-US" sz="2000" b="1" kern="1200">
                <a:latin typeface="+mj-lt"/>
                <a:ea typeface="+mj-ea"/>
                <a:cs typeface="+mj-cs"/>
              </a:rPr>
              <a:t>Code of Alabama 1975</a:t>
            </a:r>
          </a:p>
        </p:txBody>
      </p:sp>
      <p:graphicFrame>
        <p:nvGraphicFramePr>
          <p:cNvPr id="5" name="Table 4">
            <a:extLst>
              <a:ext uri="{FF2B5EF4-FFF2-40B4-BE49-F238E27FC236}">
                <a16:creationId xmlns:a16="http://schemas.microsoft.com/office/drawing/2014/main" id="{E1D15DE9-FD68-84FF-3F23-CA6CA3C74B06}"/>
              </a:ext>
            </a:extLst>
          </p:cNvPr>
          <p:cNvGraphicFramePr>
            <a:graphicFrameLocks noGrp="1"/>
          </p:cNvGraphicFramePr>
          <p:nvPr>
            <p:extLst>
              <p:ext uri="{D42A27DB-BD31-4B8C-83A1-F6EECF244321}">
                <p14:modId xmlns:p14="http://schemas.microsoft.com/office/powerpoint/2010/main" val="438851161"/>
              </p:ext>
            </p:extLst>
          </p:nvPr>
        </p:nvGraphicFramePr>
        <p:xfrm>
          <a:off x="248735" y="1219989"/>
          <a:ext cx="8277315" cy="5340930"/>
        </p:xfrm>
        <a:graphic>
          <a:graphicData uri="http://schemas.openxmlformats.org/drawingml/2006/table">
            <a:tbl>
              <a:tblPr firstRow="1" bandRow="1">
                <a:tableStyleId>{3B4B98B0-60AC-42C2-AFA5-B58CD77FA1E5}</a:tableStyleId>
              </a:tblPr>
              <a:tblGrid>
                <a:gridCol w="5919679">
                  <a:extLst>
                    <a:ext uri="{9D8B030D-6E8A-4147-A177-3AD203B41FA5}">
                      <a16:colId xmlns:a16="http://schemas.microsoft.com/office/drawing/2014/main" val="2340704252"/>
                    </a:ext>
                  </a:extLst>
                </a:gridCol>
                <a:gridCol w="2357636">
                  <a:extLst>
                    <a:ext uri="{9D8B030D-6E8A-4147-A177-3AD203B41FA5}">
                      <a16:colId xmlns:a16="http://schemas.microsoft.com/office/drawing/2014/main" val="1066769780"/>
                    </a:ext>
                  </a:extLst>
                </a:gridCol>
              </a:tblGrid>
              <a:tr h="343784">
                <a:tc gridSpan="2">
                  <a:txBody>
                    <a:bodyPr/>
                    <a:lstStyle/>
                    <a:p>
                      <a:pPr marL="0" algn="ctr" rtl="0" fontAlgn="ctr" latinLnBrk="0">
                        <a:spcBef>
                          <a:spcPts val="0"/>
                        </a:spcBef>
                        <a:spcAft>
                          <a:spcPts val="0"/>
                        </a:spcAft>
                      </a:pPr>
                      <a:r>
                        <a:rPr lang="en-US" sz="1800" cap="none" spc="30">
                          <a:effectLst/>
                        </a:rPr>
                        <a:t>D.C. WOLFE SCHOOL –0020 K-6</a:t>
                      </a:r>
                    </a:p>
                  </a:txBody>
                  <a:tcPr marL="0" marR="7151" marT="31085" marB="31085" anchor="ctr"/>
                </a:tc>
                <a:tc hMerge="1">
                  <a:txBody>
                    <a:bodyPr/>
                    <a:lstStyle/>
                    <a:p>
                      <a:endParaRPr lang="en-US"/>
                    </a:p>
                  </a:txBody>
                  <a:tcPr marL="0" marR="0" marT="0" marB="0" horzOverflow="overflow"/>
                </a:tc>
                <a:extLst>
                  <a:ext uri="{0D108BD9-81ED-4DB2-BD59-A6C34878D82A}">
                    <a16:rowId xmlns:a16="http://schemas.microsoft.com/office/drawing/2014/main" val="151512238"/>
                  </a:ext>
                </a:extLst>
              </a:tr>
              <a:tr h="282394">
                <a:tc>
                  <a:txBody>
                    <a:bodyPr/>
                    <a:lstStyle/>
                    <a:p>
                      <a:pPr marL="0" rtl="0" fontAlgn="t" latinLnBrk="0">
                        <a:spcBef>
                          <a:spcPts val="0"/>
                        </a:spcBef>
                        <a:spcAft>
                          <a:spcPts val="0"/>
                        </a:spcAft>
                      </a:pPr>
                      <a:r>
                        <a:rPr lang="en-US" sz="1400" cap="none" spc="0">
                          <a:effectLst/>
                        </a:rPr>
                        <a:t>ADM (Prior year used for allocation purposes)</a:t>
                      </a:r>
                    </a:p>
                  </a:txBody>
                  <a:tcPr marL="0" marR="62270" marT="31185" marB="31185"/>
                </a:tc>
                <a:tc>
                  <a:txBody>
                    <a:bodyPr/>
                    <a:lstStyle/>
                    <a:p>
                      <a:pPr marL="0" rtl="0" fontAlgn="t" latinLnBrk="0">
                        <a:spcBef>
                          <a:spcPts val="0"/>
                        </a:spcBef>
                        <a:spcAft>
                          <a:spcPts val="0"/>
                        </a:spcAft>
                      </a:pPr>
                      <a:r>
                        <a:rPr lang="en-US" sz="1400" cap="none" spc="0">
                          <a:effectLst/>
                        </a:rPr>
                        <a:t>117.55</a:t>
                      </a:r>
                    </a:p>
                  </a:txBody>
                  <a:tcPr marL="0" marR="62270" marT="31185" marB="31185"/>
                </a:tc>
                <a:extLst>
                  <a:ext uri="{0D108BD9-81ED-4DB2-BD59-A6C34878D82A}">
                    <a16:rowId xmlns:a16="http://schemas.microsoft.com/office/drawing/2014/main" val="1509194807"/>
                  </a:ext>
                </a:extLst>
              </a:tr>
              <a:tr h="282394">
                <a:tc>
                  <a:txBody>
                    <a:bodyPr/>
                    <a:lstStyle/>
                    <a:p>
                      <a:pPr marL="0" lvl="0" rtl="0">
                        <a:spcBef>
                          <a:spcPts val="0"/>
                        </a:spcBef>
                        <a:spcAft>
                          <a:spcPts val="0"/>
                        </a:spcAft>
                        <a:buNone/>
                      </a:pPr>
                      <a:r>
                        <a:rPr lang="en-US" sz="1400" b="1" i="1" cap="none" spc="0">
                          <a:effectLst/>
                        </a:rPr>
                        <a:t>Earned Units </a:t>
                      </a:r>
                    </a:p>
                  </a:txBody>
                  <a:tcPr marL="35752" marR="62269" marT="31184" marB="31184"/>
                </a:tc>
                <a:tc>
                  <a:txBody>
                    <a:bodyPr/>
                    <a:lstStyle/>
                    <a:p>
                      <a:pPr marL="0" lvl="0" rtl="0">
                        <a:spcBef>
                          <a:spcPts val="0"/>
                        </a:spcBef>
                        <a:spcAft>
                          <a:spcPts val="0"/>
                        </a:spcAft>
                        <a:buNone/>
                      </a:pPr>
                      <a:endParaRPr lang="en-US" sz="1400" cap="none" spc="0">
                        <a:effectLst/>
                      </a:endParaRPr>
                    </a:p>
                  </a:txBody>
                  <a:tcPr marL="35752" marR="62269" marT="31184" marB="31184"/>
                </a:tc>
                <a:extLst>
                  <a:ext uri="{0D108BD9-81ED-4DB2-BD59-A6C34878D82A}">
                    <a16:rowId xmlns:a16="http://schemas.microsoft.com/office/drawing/2014/main" val="3958845057"/>
                  </a:ext>
                </a:extLst>
              </a:tr>
              <a:tr h="282394">
                <a:tc>
                  <a:txBody>
                    <a:bodyPr/>
                    <a:lstStyle/>
                    <a:p>
                      <a:pPr marL="0" lvl="0">
                        <a:spcBef>
                          <a:spcPts val="0"/>
                        </a:spcBef>
                        <a:spcAft>
                          <a:spcPts val="0"/>
                        </a:spcAft>
                        <a:buNone/>
                      </a:pPr>
                      <a:r>
                        <a:rPr lang="en-US" sz="1400" cap="none" spc="0">
                          <a:effectLst/>
                        </a:rPr>
                        <a:t>Teachers</a:t>
                      </a:r>
                    </a:p>
                  </a:txBody>
                  <a:tcPr marL="0" marR="62269" marT="31184" marB="31184"/>
                </a:tc>
                <a:tc>
                  <a:txBody>
                    <a:bodyPr/>
                    <a:lstStyle/>
                    <a:p>
                      <a:pPr marL="0" lvl="0">
                        <a:spcBef>
                          <a:spcPts val="0"/>
                        </a:spcBef>
                        <a:spcAft>
                          <a:spcPts val="0"/>
                        </a:spcAft>
                        <a:buNone/>
                      </a:pPr>
                      <a:r>
                        <a:rPr lang="en-US" sz="1400" cap="none" spc="0">
                          <a:effectLst/>
                        </a:rPr>
                        <a:t>7.14</a:t>
                      </a:r>
                    </a:p>
                  </a:txBody>
                  <a:tcPr marL="0" marR="62269" marT="31184" marB="31184"/>
                </a:tc>
                <a:extLst>
                  <a:ext uri="{0D108BD9-81ED-4DB2-BD59-A6C34878D82A}">
                    <a16:rowId xmlns:a16="http://schemas.microsoft.com/office/drawing/2014/main" val="2741312157"/>
                  </a:ext>
                </a:extLst>
              </a:tr>
              <a:tr h="282394">
                <a:tc>
                  <a:txBody>
                    <a:bodyPr/>
                    <a:lstStyle/>
                    <a:p>
                      <a:pPr marL="0" lvl="0">
                        <a:spcBef>
                          <a:spcPts val="0"/>
                        </a:spcBef>
                        <a:spcAft>
                          <a:spcPts val="0"/>
                        </a:spcAft>
                        <a:buNone/>
                      </a:pPr>
                      <a:r>
                        <a:rPr lang="en-US" sz="1400" cap="none" spc="0">
                          <a:effectLst/>
                        </a:rPr>
                        <a:t>Principals</a:t>
                      </a:r>
                    </a:p>
                  </a:txBody>
                  <a:tcPr marL="0" marR="62269" marT="31184" marB="31184"/>
                </a:tc>
                <a:tc>
                  <a:txBody>
                    <a:bodyPr/>
                    <a:lstStyle/>
                    <a:p>
                      <a:pPr marL="0" lvl="0">
                        <a:spcBef>
                          <a:spcPts val="0"/>
                        </a:spcBef>
                        <a:spcAft>
                          <a:spcPts val="0"/>
                        </a:spcAft>
                        <a:buNone/>
                      </a:pPr>
                      <a:r>
                        <a:rPr lang="en-US" sz="1400" cap="none" spc="0">
                          <a:effectLst/>
                        </a:rPr>
                        <a:t>1.00</a:t>
                      </a:r>
                    </a:p>
                  </a:txBody>
                  <a:tcPr marL="0" marR="62269" marT="31184" marB="31184"/>
                </a:tc>
                <a:extLst>
                  <a:ext uri="{0D108BD9-81ED-4DB2-BD59-A6C34878D82A}">
                    <a16:rowId xmlns:a16="http://schemas.microsoft.com/office/drawing/2014/main" val="763937227"/>
                  </a:ext>
                </a:extLst>
              </a:tr>
              <a:tr h="282394">
                <a:tc>
                  <a:txBody>
                    <a:bodyPr/>
                    <a:lstStyle/>
                    <a:p>
                      <a:pPr marL="0" lvl="0">
                        <a:spcBef>
                          <a:spcPts val="0"/>
                        </a:spcBef>
                        <a:spcAft>
                          <a:spcPts val="0"/>
                        </a:spcAft>
                        <a:buNone/>
                      </a:pPr>
                      <a:r>
                        <a:rPr lang="en-US" sz="1400" cap="none" spc="0">
                          <a:effectLst/>
                        </a:rPr>
                        <a:t>Counselors</a:t>
                      </a:r>
                    </a:p>
                  </a:txBody>
                  <a:tcPr marL="0" marR="62269" marT="31184" marB="31184"/>
                </a:tc>
                <a:tc>
                  <a:txBody>
                    <a:bodyPr/>
                    <a:lstStyle/>
                    <a:p>
                      <a:pPr marL="0" lvl="0">
                        <a:spcBef>
                          <a:spcPts val="0"/>
                        </a:spcBef>
                        <a:spcAft>
                          <a:spcPts val="0"/>
                        </a:spcAft>
                        <a:buNone/>
                      </a:pPr>
                      <a:r>
                        <a:rPr lang="en-US" sz="1400" cap="none" spc="0">
                          <a:effectLst/>
                        </a:rPr>
                        <a:t>.50</a:t>
                      </a:r>
                    </a:p>
                  </a:txBody>
                  <a:tcPr marL="0" marR="62269" marT="31184" marB="31184"/>
                </a:tc>
                <a:extLst>
                  <a:ext uri="{0D108BD9-81ED-4DB2-BD59-A6C34878D82A}">
                    <a16:rowId xmlns:a16="http://schemas.microsoft.com/office/drawing/2014/main" val="2170265488"/>
                  </a:ext>
                </a:extLst>
              </a:tr>
              <a:tr h="282394">
                <a:tc>
                  <a:txBody>
                    <a:bodyPr/>
                    <a:lstStyle/>
                    <a:p>
                      <a:pPr marL="0" lvl="0" rtl="0">
                        <a:spcBef>
                          <a:spcPts val="0"/>
                        </a:spcBef>
                        <a:spcAft>
                          <a:spcPts val="0"/>
                        </a:spcAft>
                        <a:buNone/>
                      </a:pPr>
                      <a:r>
                        <a:rPr lang="en-US" sz="1400" cap="none" spc="0">
                          <a:effectLst/>
                        </a:rPr>
                        <a:t>Librarians</a:t>
                      </a:r>
                    </a:p>
                  </a:txBody>
                  <a:tcPr marL="0" marR="62270" marT="31185" marB="31185"/>
                </a:tc>
                <a:tc>
                  <a:txBody>
                    <a:bodyPr/>
                    <a:lstStyle/>
                    <a:p>
                      <a:pPr marL="0" lvl="0">
                        <a:spcBef>
                          <a:spcPts val="0"/>
                        </a:spcBef>
                        <a:spcAft>
                          <a:spcPts val="0"/>
                        </a:spcAft>
                        <a:buNone/>
                      </a:pPr>
                      <a:r>
                        <a:rPr lang="en-US" sz="1400" cap="none" spc="0">
                          <a:effectLst/>
                        </a:rPr>
                        <a:t>.50</a:t>
                      </a:r>
                    </a:p>
                  </a:txBody>
                  <a:tcPr marL="0" marR="62270" marT="31185" marB="31185"/>
                </a:tc>
                <a:extLst>
                  <a:ext uri="{0D108BD9-81ED-4DB2-BD59-A6C34878D82A}">
                    <a16:rowId xmlns:a16="http://schemas.microsoft.com/office/drawing/2014/main" val="4093574648"/>
                  </a:ext>
                </a:extLst>
              </a:tr>
              <a:tr h="319228">
                <a:tc>
                  <a:txBody>
                    <a:bodyPr/>
                    <a:lstStyle/>
                    <a:p>
                      <a:pPr marL="0" lvl="0" rtl="0">
                        <a:spcBef>
                          <a:spcPts val="0"/>
                        </a:spcBef>
                        <a:spcAft>
                          <a:spcPts val="0"/>
                        </a:spcAft>
                        <a:buNone/>
                      </a:pPr>
                      <a:r>
                        <a:rPr lang="en-US" sz="1600" b="1" cap="none" spc="0">
                          <a:effectLst/>
                        </a:rPr>
                        <a:t>Total Units</a:t>
                      </a:r>
                    </a:p>
                  </a:txBody>
                  <a:tcPr marL="0" marR="62270" marT="31185" marB="31185"/>
                </a:tc>
                <a:tc>
                  <a:txBody>
                    <a:bodyPr/>
                    <a:lstStyle/>
                    <a:p>
                      <a:pPr marL="0" lvl="0" rtl="0">
                        <a:spcBef>
                          <a:spcPts val="0"/>
                        </a:spcBef>
                        <a:spcAft>
                          <a:spcPts val="0"/>
                        </a:spcAft>
                        <a:buNone/>
                      </a:pPr>
                      <a:r>
                        <a:rPr lang="en-US" sz="1600" b="1" cap="none" spc="0">
                          <a:effectLst/>
                        </a:rPr>
                        <a:t>9.14</a:t>
                      </a:r>
                    </a:p>
                  </a:txBody>
                  <a:tcPr marL="0" marR="62270" marT="31185" marB="31185"/>
                </a:tc>
                <a:extLst>
                  <a:ext uri="{0D108BD9-81ED-4DB2-BD59-A6C34878D82A}">
                    <a16:rowId xmlns:a16="http://schemas.microsoft.com/office/drawing/2014/main" val="1619375983"/>
                  </a:ext>
                </a:extLst>
              </a:tr>
              <a:tr h="282394">
                <a:tc>
                  <a:txBody>
                    <a:bodyPr/>
                    <a:lstStyle/>
                    <a:p>
                      <a:pPr marL="0" lvl="0">
                        <a:spcBef>
                          <a:spcPts val="0"/>
                        </a:spcBef>
                        <a:spcAft>
                          <a:spcPts val="0"/>
                        </a:spcAft>
                        <a:buNone/>
                      </a:pPr>
                      <a:endParaRPr lang="en-US" sz="1400" cap="none" spc="0">
                        <a:effectLst/>
                      </a:endParaRPr>
                    </a:p>
                  </a:txBody>
                  <a:tcPr marL="0" marR="62269" marT="31184" marB="31184"/>
                </a:tc>
                <a:tc>
                  <a:txBody>
                    <a:bodyPr/>
                    <a:lstStyle/>
                    <a:p>
                      <a:pPr marL="0" lvl="0">
                        <a:spcBef>
                          <a:spcPts val="0"/>
                        </a:spcBef>
                        <a:spcAft>
                          <a:spcPts val="0"/>
                        </a:spcAft>
                        <a:buNone/>
                      </a:pPr>
                      <a:endParaRPr lang="en-US" sz="1400" cap="none" spc="0">
                        <a:effectLst/>
                      </a:endParaRPr>
                    </a:p>
                  </a:txBody>
                  <a:tcPr marL="0" marR="62269" marT="31184" marB="31184"/>
                </a:tc>
                <a:extLst>
                  <a:ext uri="{0D108BD9-81ED-4DB2-BD59-A6C34878D82A}">
                    <a16:rowId xmlns:a16="http://schemas.microsoft.com/office/drawing/2014/main" val="2754072151"/>
                  </a:ext>
                </a:extLst>
              </a:tr>
              <a:tr h="282394">
                <a:tc>
                  <a:txBody>
                    <a:bodyPr/>
                    <a:lstStyle/>
                    <a:p>
                      <a:pPr marL="0" lvl="0" rtl="0">
                        <a:spcBef>
                          <a:spcPts val="0"/>
                        </a:spcBef>
                        <a:spcAft>
                          <a:spcPts val="0"/>
                        </a:spcAft>
                        <a:buNone/>
                      </a:pPr>
                      <a:r>
                        <a:rPr lang="en-US" sz="1400" cap="none" spc="0">
                          <a:effectLst/>
                        </a:rPr>
                        <a:t>Salaries</a:t>
                      </a:r>
                    </a:p>
                  </a:txBody>
                  <a:tcPr marL="0" marR="62270" marT="31185" marB="31185"/>
                </a:tc>
                <a:tc>
                  <a:txBody>
                    <a:bodyPr/>
                    <a:lstStyle/>
                    <a:p>
                      <a:pPr marL="0" lvl="0" rtl="0">
                        <a:spcBef>
                          <a:spcPts val="0"/>
                        </a:spcBef>
                        <a:spcAft>
                          <a:spcPts val="0"/>
                        </a:spcAft>
                        <a:buNone/>
                      </a:pPr>
                      <a:r>
                        <a:rPr lang="en-US" sz="1400" cap="none" spc="0">
                          <a:effectLst/>
                        </a:rPr>
                        <a:t>$535,173</a:t>
                      </a:r>
                    </a:p>
                  </a:txBody>
                  <a:tcPr marL="0" marR="62270" marT="31185" marB="31185"/>
                </a:tc>
                <a:extLst>
                  <a:ext uri="{0D108BD9-81ED-4DB2-BD59-A6C34878D82A}">
                    <a16:rowId xmlns:a16="http://schemas.microsoft.com/office/drawing/2014/main" val="3832509318"/>
                  </a:ext>
                </a:extLst>
              </a:tr>
              <a:tr h="294672">
                <a:tc>
                  <a:txBody>
                    <a:bodyPr/>
                    <a:lstStyle/>
                    <a:p>
                      <a:pPr marL="0" lvl="0" rtl="0">
                        <a:spcBef>
                          <a:spcPts val="0"/>
                        </a:spcBef>
                        <a:spcAft>
                          <a:spcPts val="0"/>
                        </a:spcAft>
                        <a:buNone/>
                      </a:pPr>
                      <a:r>
                        <a:rPr lang="en-US" sz="1400" cap="none" spc="0">
                          <a:effectLst/>
                        </a:rPr>
                        <a:t>Fringe Benefits</a:t>
                      </a:r>
                    </a:p>
                  </a:txBody>
                  <a:tcPr marL="35753" marR="70711" marT="35356" marB="35356"/>
                </a:tc>
                <a:tc>
                  <a:txBody>
                    <a:bodyPr/>
                    <a:lstStyle/>
                    <a:p>
                      <a:pPr marL="0" lvl="0" rtl="0">
                        <a:spcBef>
                          <a:spcPts val="0"/>
                        </a:spcBef>
                        <a:spcAft>
                          <a:spcPts val="0"/>
                        </a:spcAft>
                        <a:buNone/>
                      </a:pPr>
                      <a:r>
                        <a:rPr lang="en-US" sz="1400" cap="none" spc="0">
                          <a:effectLst/>
                        </a:rPr>
                        <a:t>$201,096</a:t>
                      </a:r>
                    </a:p>
                  </a:txBody>
                  <a:tcPr marL="35753" marR="70711" marT="35356" marB="35356"/>
                </a:tc>
                <a:extLst>
                  <a:ext uri="{0D108BD9-81ED-4DB2-BD59-A6C34878D82A}">
                    <a16:rowId xmlns:a16="http://schemas.microsoft.com/office/drawing/2014/main" val="2639235504"/>
                  </a:ext>
                </a:extLst>
              </a:tr>
              <a:tr h="294672">
                <a:tc>
                  <a:txBody>
                    <a:bodyPr/>
                    <a:lstStyle/>
                    <a:p>
                      <a:pPr marL="0" lvl="0">
                        <a:spcBef>
                          <a:spcPts val="0"/>
                        </a:spcBef>
                        <a:spcAft>
                          <a:spcPts val="0"/>
                        </a:spcAft>
                        <a:buNone/>
                      </a:pPr>
                      <a:endParaRPr lang="en-US" sz="1400" cap="none" spc="0">
                        <a:effectLst/>
                      </a:endParaRPr>
                    </a:p>
                  </a:txBody>
                  <a:tcPr marL="35752" marR="70710" marT="35356" marB="35356"/>
                </a:tc>
                <a:tc>
                  <a:txBody>
                    <a:bodyPr/>
                    <a:lstStyle/>
                    <a:p>
                      <a:pPr marL="0" lvl="0">
                        <a:spcBef>
                          <a:spcPts val="0"/>
                        </a:spcBef>
                        <a:spcAft>
                          <a:spcPts val="0"/>
                        </a:spcAft>
                        <a:buNone/>
                      </a:pPr>
                      <a:endParaRPr lang="en-US" sz="1400" cap="none" spc="0">
                        <a:effectLst/>
                      </a:endParaRPr>
                    </a:p>
                  </a:txBody>
                  <a:tcPr marL="35752" marR="70710" marT="35356" marB="35356"/>
                </a:tc>
                <a:extLst>
                  <a:ext uri="{0D108BD9-81ED-4DB2-BD59-A6C34878D82A}">
                    <a16:rowId xmlns:a16="http://schemas.microsoft.com/office/drawing/2014/main" val="3793168454"/>
                  </a:ext>
                </a:extLst>
              </a:tr>
              <a:tr h="294672">
                <a:tc>
                  <a:txBody>
                    <a:bodyPr/>
                    <a:lstStyle/>
                    <a:p>
                      <a:pPr marL="0" lvl="0" rtl="0">
                        <a:spcBef>
                          <a:spcPts val="0"/>
                        </a:spcBef>
                        <a:spcAft>
                          <a:spcPts val="0"/>
                        </a:spcAft>
                        <a:buNone/>
                      </a:pPr>
                      <a:r>
                        <a:rPr lang="en-US" sz="1400" b="1" i="1" cap="none" spc="0">
                          <a:effectLst/>
                        </a:rPr>
                        <a:t>Classroom Instructional Support</a:t>
                      </a:r>
                    </a:p>
                  </a:txBody>
                  <a:tcPr marL="0" marR="70711" marT="35356" marB="35356"/>
                </a:tc>
                <a:tc>
                  <a:txBody>
                    <a:bodyPr/>
                    <a:lstStyle/>
                    <a:p>
                      <a:pPr marL="0" lvl="0" rtl="0">
                        <a:spcBef>
                          <a:spcPts val="0"/>
                        </a:spcBef>
                        <a:spcAft>
                          <a:spcPts val="0"/>
                        </a:spcAft>
                        <a:buNone/>
                      </a:pPr>
                      <a:endParaRPr lang="en-US" sz="1400" cap="none" spc="0">
                        <a:effectLst/>
                      </a:endParaRPr>
                    </a:p>
                  </a:txBody>
                  <a:tcPr marL="0" marR="70711" marT="35356" marB="35356"/>
                </a:tc>
                <a:extLst>
                  <a:ext uri="{0D108BD9-81ED-4DB2-BD59-A6C34878D82A}">
                    <a16:rowId xmlns:a16="http://schemas.microsoft.com/office/drawing/2014/main" val="3264380827"/>
                  </a:ext>
                </a:extLst>
              </a:tr>
              <a:tr h="294672">
                <a:tc>
                  <a:txBody>
                    <a:bodyPr/>
                    <a:lstStyle/>
                    <a:p>
                      <a:pPr marL="0" lvl="0" rtl="0">
                        <a:spcBef>
                          <a:spcPts val="0"/>
                        </a:spcBef>
                        <a:spcAft>
                          <a:spcPts val="0"/>
                        </a:spcAft>
                        <a:buNone/>
                      </a:pPr>
                      <a:r>
                        <a:rPr lang="en-US" sz="1400" cap="none" spc="0">
                          <a:effectLst/>
                        </a:rPr>
                        <a:t>Teacher Material and Supplies ($900/unit)</a:t>
                      </a:r>
                    </a:p>
                  </a:txBody>
                  <a:tcPr marL="35753" marR="70711" marT="35356" marB="35356"/>
                </a:tc>
                <a:tc>
                  <a:txBody>
                    <a:bodyPr/>
                    <a:lstStyle/>
                    <a:p>
                      <a:pPr marL="0" lvl="0" rtl="0">
                        <a:spcBef>
                          <a:spcPts val="0"/>
                        </a:spcBef>
                        <a:spcAft>
                          <a:spcPts val="0"/>
                        </a:spcAft>
                        <a:buNone/>
                      </a:pPr>
                      <a:r>
                        <a:rPr lang="en-US" sz="1400" cap="none" spc="0">
                          <a:effectLst/>
                        </a:rPr>
                        <a:t>$8,226</a:t>
                      </a:r>
                    </a:p>
                  </a:txBody>
                  <a:tcPr marL="35753" marR="70711" marT="35356" marB="35356"/>
                </a:tc>
                <a:extLst>
                  <a:ext uri="{0D108BD9-81ED-4DB2-BD59-A6C34878D82A}">
                    <a16:rowId xmlns:a16="http://schemas.microsoft.com/office/drawing/2014/main" val="494340548"/>
                  </a:ext>
                </a:extLst>
              </a:tr>
              <a:tr h="294672">
                <a:tc>
                  <a:txBody>
                    <a:bodyPr/>
                    <a:lstStyle/>
                    <a:p>
                      <a:pPr marL="0" lvl="0" rtl="0">
                        <a:spcBef>
                          <a:spcPts val="0"/>
                        </a:spcBef>
                        <a:spcAft>
                          <a:spcPts val="0"/>
                        </a:spcAft>
                        <a:buNone/>
                      </a:pPr>
                      <a:r>
                        <a:rPr lang="en-US" sz="1400" cap="none" spc="0">
                          <a:effectLst/>
                        </a:rPr>
                        <a:t>Technology ($500/unit)</a:t>
                      </a:r>
                    </a:p>
                  </a:txBody>
                  <a:tcPr marL="35752" marR="70710" marT="35356" marB="35356"/>
                </a:tc>
                <a:tc>
                  <a:txBody>
                    <a:bodyPr/>
                    <a:lstStyle/>
                    <a:p>
                      <a:pPr marL="0" lvl="0" rtl="0">
                        <a:spcBef>
                          <a:spcPts val="0"/>
                        </a:spcBef>
                        <a:spcAft>
                          <a:spcPts val="0"/>
                        </a:spcAft>
                        <a:buNone/>
                      </a:pPr>
                      <a:r>
                        <a:rPr lang="en-US" sz="1400" cap="none" spc="0">
                          <a:effectLst/>
                        </a:rPr>
                        <a:t>$4,570</a:t>
                      </a:r>
                    </a:p>
                  </a:txBody>
                  <a:tcPr marL="35752" marR="70710" marT="35356" marB="35356"/>
                </a:tc>
                <a:extLst>
                  <a:ext uri="{0D108BD9-81ED-4DB2-BD59-A6C34878D82A}">
                    <a16:rowId xmlns:a16="http://schemas.microsoft.com/office/drawing/2014/main" val="3164045353"/>
                  </a:ext>
                </a:extLst>
              </a:tr>
              <a:tr h="294672">
                <a:tc>
                  <a:txBody>
                    <a:bodyPr/>
                    <a:lstStyle/>
                    <a:p>
                      <a:pPr marL="0" lvl="0" rtl="0">
                        <a:spcBef>
                          <a:spcPts val="0"/>
                        </a:spcBef>
                        <a:spcAft>
                          <a:spcPts val="0"/>
                        </a:spcAft>
                        <a:buNone/>
                      </a:pPr>
                      <a:r>
                        <a:rPr lang="en-US" sz="1400" cap="none" spc="0">
                          <a:effectLst/>
                        </a:rPr>
                        <a:t>Library Enhancement ($157.72/unit)</a:t>
                      </a:r>
                    </a:p>
                  </a:txBody>
                  <a:tcPr marL="35752" marR="70710" marT="35356" marB="35356"/>
                </a:tc>
                <a:tc>
                  <a:txBody>
                    <a:bodyPr/>
                    <a:lstStyle/>
                    <a:p>
                      <a:pPr marL="0" lvl="0" rtl="0">
                        <a:spcBef>
                          <a:spcPts val="0"/>
                        </a:spcBef>
                        <a:spcAft>
                          <a:spcPts val="0"/>
                        </a:spcAft>
                        <a:buNone/>
                      </a:pPr>
                      <a:r>
                        <a:rPr lang="en-US" sz="1400" cap="none" spc="0">
                          <a:effectLst/>
                        </a:rPr>
                        <a:t>$1442</a:t>
                      </a:r>
                    </a:p>
                  </a:txBody>
                  <a:tcPr marL="35752" marR="70710" marT="35356" marB="35356"/>
                </a:tc>
                <a:extLst>
                  <a:ext uri="{0D108BD9-81ED-4DB2-BD59-A6C34878D82A}">
                    <a16:rowId xmlns:a16="http://schemas.microsoft.com/office/drawing/2014/main" val="3354741973"/>
                  </a:ext>
                </a:extLst>
              </a:tr>
              <a:tr h="294672">
                <a:tc>
                  <a:txBody>
                    <a:bodyPr/>
                    <a:lstStyle/>
                    <a:p>
                      <a:pPr marL="0" lvl="0" rtl="0">
                        <a:spcBef>
                          <a:spcPts val="0"/>
                        </a:spcBef>
                        <a:spcAft>
                          <a:spcPts val="0"/>
                        </a:spcAft>
                        <a:buNone/>
                      </a:pPr>
                      <a:r>
                        <a:rPr lang="en-US" sz="1400" cap="none" spc="0">
                          <a:effectLst/>
                        </a:rPr>
                        <a:t>Textbooks ($75/adm)</a:t>
                      </a:r>
                    </a:p>
                  </a:txBody>
                  <a:tcPr marL="35752" marR="70710" marT="35356" marB="35356"/>
                </a:tc>
                <a:tc>
                  <a:txBody>
                    <a:bodyPr/>
                    <a:lstStyle/>
                    <a:p>
                      <a:pPr marL="0" lvl="0" rtl="0">
                        <a:spcBef>
                          <a:spcPts val="0"/>
                        </a:spcBef>
                        <a:spcAft>
                          <a:spcPts val="0"/>
                        </a:spcAft>
                        <a:buNone/>
                      </a:pPr>
                      <a:r>
                        <a:rPr lang="en-US" sz="1400" cap="none" spc="0">
                          <a:effectLst/>
                        </a:rPr>
                        <a:t>$8,816</a:t>
                      </a:r>
                    </a:p>
                  </a:txBody>
                  <a:tcPr marL="35752" marR="70710" marT="35356" marB="35356"/>
                </a:tc>
                <a:extLst>
                  <a:ext uri="{0D108BD9-81ED-4DB2-BD59-A6C34878D82A}">
                    <a16:rowId xmlns:a16="http://schemas.microsoft.com/office/drawing/2014/main" val="2566893651"/>
                  </a:ext>
                </a:extLst>
              </a:tr>
              <a:tr h="356062">
                <a:tc>
                  <a:txBody>
                    <a:bodyPr/>
                    <a:lstStyle/>
                    <a:p>
                      <a:pPr marL="0" lvl="0" rtl="0">
                        <a:spcBef>
                          <a:spcPts val="0"/>
                        </a:spcBef>
                        <a:spcAft>
                          <a:spcPts val="0"/>
                        </a:spcAft>
                        <a:buNone/>
                      </a:pPr>
                      <a:r>
                        <a:rPr lang="en-US" sz="1800" b="1" cap="none" spc="0">
                          <a:effectLst/>
                        </a:rPr>
                        <a:t>Total Foundation Program</a:t>
                      </a:r>
                    </a:p>
                  </a:txBody>
                  <a:tcPr marL="35752" marR="70710" marT="35356" marB="35356"/>
                </a:tc>
                <a:tc>
                  <a:txBody>
                    <a:bodyPr/>
                    <a:lstStyle/>
                    <a:p>
                      <a:pPr marL="0" lvl="0" rtl="0">
                        <a:spcBef>
                          <a:spcPts val="0"/>
                        </a:spcBef>
                        <a:spcAft>
                          <a:spcPts val="0"/>
                        </a:spcAft>
                        <a:buNone/>
                      </a:pPr>
                      <a:r>
                        <a:rPr lang="en-US" sz="1800" b="1" cap="none" spc="0">
                          <a:effectLst/>
                        </a:rPr>
                        <a:t>$760,237</a:t>
                      </a:r>
                    </a:p>
                  </a:txBody>
                  <a:tcPr marL="35752" marR="70710" marT="35356" marB="35356"/>
                </a:tc>
                <a:extLst>
                  <a:ext uri="{0D108BD9-81ED-4DB2-BD59-A6C34878D82A}">
                    <a16:rowId xmlns:a16="http://schemas.microsoft.com/office/drawing/2014/main" val="1445234602"/>
                  </a:ext>
                </a:extLst>
              </a:tr>
            </a:tbl>
          </a:graphicData>
        </a:graphic>
      </p:graphicFrame>
    </p:spTree>
    <p:extLst>
      <p:ext uri="{BB962C8B-B14F-4D97-AF65-F5344CB8AC3E}">
        <p14:creationId xmlns:p14="http://schemas.microsoft.com/office/powerpoint/2010/main" val="1733846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609600"/>
            <a:ext cx="8915400" cy="3200400"/>
          </a:xfrm>
        </p:spPr>
        <p:txBody>
          <a:bodyPr>
            <a:noAutofit/>
          </a:bodyPr>
          <a:lstStyle/>
          <a:p>
            <a:pPr algn="l"/>
            <a:br>
              <a:rPr lang="en-US" sz="2400" b="0">
                <a:solidFill>
                  <a:schemeClr val="tx1"/>
                </a:solidFill>
                <a:latin typeface="Arial Rounded MT Bold" pitchFamily="34" charset="0"/>
              </a:rPr>
            </a:br>
            <a:r>
              <a:rPr lang="en-US" sz="2400" b="0">
                <a:solidFill>
                  <a:schemeClr val="tx1"/>
                </a:solidFill>
                <a:latin typeface="Arial Rounded MT Bold" pitchFamily="34" charset="0"/>
              </a:rPr>
              <a:t>In</a:t>
            </a:r>
            <a:r>
              <a:rPr lang="en-US" sz="2400">
                <a:solidFill>
                  <a:schemeClr val="tx1"/>
                </a:solidFill>
                <a:latin typeface="Arial Rounded MT Bold" pitchFamily="34" charset="0"/>
              </a:rPr>
              <a:t> addition to the financial plan presented in the Proposed Budget the school system is required to submit to the State Department of Education nine other operational plans. The additional plans are as follows:</a:t>
            </a:r>
          </a:p>
        </p:txBody>
      </p:sp>
      <p:sp>
        <p:nvSpPr>
          <p:cNvPr id="5" name="Content Placeholder 4"/>
          <p:cNvSpPr>
            <a:spLocks noGrp="1"/>
          </p:cNvSpPr>
          <p:nvPr>
            <p:ph type="body" sz="half" idx="4294967295"/>
          </p:nvPr>
        </p:nvSpPr>
        <p:spPr>
          <a:xfrm flipH="1">
            <a:off x="0" y="2590800"/>
            <a:ext cx="4953000" cy="4038600"/>
          </a:xfrm>
        </p:spPr>
        <p:txBody>
          <a:bodyPr>
            <a:noAutofit/>
          </a:bodyPr>
          <a:lstStyle/>
          <a:p>
            <a:pPr>
              <a:lnSpc>
                <a:spcPct val="100000"/>
              </a:lnSpc>
              <a:buFont typeface="Wingdings" pitchFamily="2" charset="2"/>
              <a:buChar char="§"/>
            </a:pPr>
            <a:endParaRPr lang="en-US" sz="1800"/>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Capital Projects</a:t>
            </a:r>
          </a:p>
          <a:p>
            <a:pPr>
              <a:buFont typeface="Wingdings" pitchFamily="2" charset="2"/>
              <a:buChar char="§"/>
            </a:pPr>
            <a:r>
              <a:rPr lang="en-US" sz="2000">
                <a:solidFill>
                  <a:schemeClr val="tx1">
                    <a:lumMod val="95000"/>
                    <a:lumOff val="5000"/>
                  </a:schemeClr>
                </a:solidFill>
                <a:latin typeface="Arial Rounded MT Bold" pitchFamily="34" charset="0"/>
              </a:rPr>
              <a:t>Student Transportation</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 Professional  Development</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Technology</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Special Education</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At-Risk Students</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Career Technical Education</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Federal Program </a:t>
            </a:r>
          </a:p>
          <a:p>
            <a:pPr>
              <a:lnSpc>
                <a:spcPct val="100000"/>
              </a:lnSpc>
              <a:buFont typeface="Wingdings" pitchFamily="2" charset="2"/>
              <a:buChar char="§"/>
            </a:pPr>
            <a:r>
              <a:rPr lang="en-US" sz="2000">
                <a:solidFill>
                  <a:schemeClr val="tx1">
                    <a:lumMod val="95000"/>
                    <a:lumOff val="5000"/>
                  </a:schemeClr>
                </a:solidFill>
                <a:latin typeface="Arial Rounded MT Bold" pitchFamily="34" charset="0"/>
              </a:rPr>
              <a:t>School Safety</a:t>
            </a:r>
            <a:r>
              <a:rPr lang="en-US" sz="1800">
                <a:solidFill>
                  <a:schemeClr val="tx1">
                    <a:lumMod val="95000"/>
                    <a:lumOff val="5000"/>
                  </a:schemeClr>
                </a:solidFill>
                <a:latin typeface="Arial Rounded MT Bold" pitchFamily="34" charset="0"/>
              </a:rPr>
              <a:t> </a:t>
            </a:r>
          </a:p>
        </p:txBody>
      </p:sp>
      <p:sp>
        <p:nvSpPr>
          <p:cNvPr id="6" name="TextBox 5"/>
          <p:cNvSpPr txBox="1"/>
          <p:nvPr/>
        </p:nvSpPr>
        <p:spPr>
          <a:xfrm>
            <a:off x="838200" y="228600"/>
            <a:ext cx="6705601" cy="769441"/>
          </a:xfrm>
          <a:prstGeom prst="rect">
            <a:avLst/>
          </a:prstGeom>
          <a:noFill/>
        </p:spPr>
        <p:txBody>
          <a:bodyPr wrap="square" rtlCol="0">
            <a:spAutoFit/>
          </a:bodyPr>
          <a:lstStyle/>
          <a:p>
            <a:pPr algn="ctr"/>
            <a:r>
              <a:rPr lang="en-US" sz="4400" b="1">
                <a:latin typeface="Arial Rounded MT Bold" pitchFamily="34" charset="0"/>
              </a:rPr>
              <a:t>	</a:t>
            </a:r>
            <a:r>
              <a:rPr lang="en-US" sz="4000" b="1">
                <a:latin typeface="Arial Rounded MT Bold" pitchFamily="34" charset="0"/>
              </a:rPr>
              <a:t>PREFACE  - CONT’D</a:t>
            </a:r>
          </a:p>
        </p:txBody>
      </p:sp>
      <p:pic>
        <p:nvPicPr>
          <p:cNvPr id="1026" name="Picture 2" descr="C:\Documents and Settings\youngnf\Local Settings\Temporary Internet Files\Content.IE5\O13L25JW\MCj04413240000[1].png"/>
          <p:cNvPicPr>
            <a:picLocks noChangeAspect="1" noChangeArrowheads="1"/>
          </p:cNvPicPr>
          <p:nvPr/>
        </p:nvPicPr>
        <p:blipFill>
          <a:blip r:embed="rId3" cstate="print"/>
          <a:srcRect/>
          <a:stretch>
            <a:fillRect/>
          </a:stretch>
        </p:blipFill>
        <p:spPr bwMode="auto">
          <a:xfrm>
            <a:off x="5791200" y="3733800"/>
            <a:ext cx="3048000" cy="3124200"/>
          </a:xfrm>
          <a:prstGeom prst="rect">
            <a:avLst/>
          </a:prstGeom>
          <a:noFill/>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1477328"/>
          </a:xfrm>
          <a:prstGeom prst="rect">
            <a:avLst/>
          </a:prstGeom>
        </p:spPr>
        <p:txBody>
          <a:bodyPr wrap="square">
            <a:spAutoFit/>
          </a:bodyPr>
          <a:lstStyle/>
          <a:p>
            <a:r>
              <a:rPr lang="en-US" b="1">
                <a:latin typeface="Arial Black" pitchFamily="34" charset="0"/>
              </a:rPr>
              <a:t>     SUPPLEMENTAL INFORMATION TO PROPOSED FY 2023 BUDGET</a:t>
            </a:r>
            <a:br>
              <a:rPr lang="en-US" b="1">
                <a:latin typeface="Arial Black" pitchFamily="34" charset="0"/>
              </a:rPr>
            </a:br>
            <a:r>
              <a:rPr lang="en-US" b="1">
                <a:latin typeface="Arial Black" pitchFamily="34" charset="0"/>
              </a:rPr>
              <a:t>	                    As Required by Section 16-13-140,</a:t>
            </a:r>
            <a:br>
              <a:rPr lang="en-US" b="1">
                <a:latin typeface="Arial Black" pitchFamily="34" charset="0"/>
              </a:rPr>
            </a:br>
            <a:r>
              <a:rPr lang="en-US" b="1">
                <a:latin typeface="Arial Black" pitchFamily="34" charset="0"/>
              </a:rPr>
              <a:t>                                          Code of Alabama 19		                                           			                 DC WOLFE SCHOOL - 0020    </a:t>
            </a:r>
          </a:p>
          <a:p>
            <a:r>
              <a:rPr lang="en-US" b="1">
                <a:latin typeface="Arial Black" pitchFamily="34" charset="0"/>
              </a:rPr>
              <a:t>                                                     K-6</a:t>
            </a: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911720791"/>
              </p:ext>
            </p:extLst>
          </p:nvPr>
        </p:nvGraphicFramePr>
        <p:xfrm>
          <a:off x="380998" y="1423717"/>
          <a:ext cx="8382001" cy="5006250"/>
        </p:xfrm>
        <a:graphic>
          <a:graphicData uri="http://schemas.openxmlformats.org/drawingml/2006/table">
            <a:tbl>
              <a:tblPr firstRow="1" bandRow="1">
                <a:tableStyleId>{1FECB4D8-DB02-4DC6-A0A2-4F2EBAE1DC90}</a:tableStyleId>
              </a:tblPr>
              <a:tblGrid>
                <a:gridCol w="1918491">
                  <a:extLst>
                    <a:ext uri="{9D8B030D-6E8A-4147-A177-3AD203B41FA5}">
                      <a16:colId xmlns:a16="http://schemas.microsoft.com/office/drawing/2014/main" val="20000"/>
                    </a:ext>
                  </a:extLst>
                </a:gridCol>
                <a:gridCol w="1110916">
                  <a:extLst>
                    <a:ext uri="{9D8B030D-6E8A-4147-A177-3AD203B41FA5}">
                      <a16:colId xmlns:a16="http://schemas.microsoft.com/office/drawing/2014/main" val="20001"/>
                    </a:ext>
                  </a:extLst>
                </a:gridCol>
                <a:gridCol w="1010750">
                  <a:extLst>
                    <a:ext uri="{9D8B030D-6E8A-4147-A177-3AD203B41FA5}">
                      <a16:colId xmlns:a16="http://schemas.microsoft.com/office/drawing/2014/main" val="20002"/>
                    </a:ext>
                  </a:extLst>
                </a:gridCol>
                <a:gridCol w="1312073">
                  <a:extLst>
                    <a:ext uri="{9D8B030D-6E8A-4147-A177-3AD203B41FA5}">
                      <a16:colId xmlns:a16="http://schemas.microsoft.com/office/drawing/2014/main" val="20003"/>
                    </a:ext>
                  </a:extLst>
                </a:gridCol>
                <a:gridCol w="1110916">
                  <a:extLst>
                    <a:ext uri="{9D8B030D-6E8A-4147-A177-3AD203B41FA5}">
                      <a16:colId xmlns:a16="http://schemas.microsoft.com/office/drawing/2014/main" val="20004"/>
                    </a:ext>
                  </a:extLst>
                </a:gridCol>
                <a:gridCol w="1918855">
                  <a:extLst>
                    <a:ext uri="{9D8B030D-6E8A-4147-A177-3AD203B41FA5}">
                      <a16:colId xmlns:a16="http://schemas.microsoft.com/office/drawing/2014/main" val="20005"/>
                    </a:ext>
                  </a:extLst>
                </a:gridCol>
              </a:tblGrid>
              <a:tr h="361894">
                <a:tc gridSpan="6">
                  <a:txBody>
                    <a:bodyPr/>
                    <a:lstStyle/>
                    <a:p>
                      <a:pPr algn="ctr"/>
                      <a:r>
                        <a:rPr lang="en-US"/>
                        <a:t>NUMBER BY SOURCE OF FUNDS</a:t>
                      </a: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10000"/>
                  </a:ext>
                </a:extLst>
              </a:tr>
              <a:tr h="332854">
                <a:tc gridSpan="6">
                  <a:txBody>
                    <a:bodyPr/>
                    <a:lstStyle/>
                    <a:p>
                      <a:pPr algn="ctr"/>
                      <a:r>
                        <a:rPr lang="en-US" sz="1600"/>
                        <a:t>Source of Funds</a:t>
                      </a: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10001"/>
                  </a:ext>
                </a:extLst>
              </a:tr>
              <a:tr h="1055523">
                <a:tc>
                  <a:txBody>
                    <a:bodyPr/>
                    <a:lstStyle/>
                    <a:p>
                      <a:r>
                        <a:rPr lang="en-US" sz="1600"/>
                        <a:t>Type</a:t>
                      </a:r>
                    </a:p>
                  </a:txBody>
                  <a:tcPr/>
                </a:tc>
                <a:tc>
                  <a:txBody>
                    <a:bodyPr/>
                    <a:lstStyle/>
                    <a:p>
                      <a:r>
                        <a:rPr lang="en-US" sz="1600"/>
                        <a:t>STATE</a:t>
                      </a:r>
                    </a:p>
                    <a:p>
                      <a:r>
                        <a:rPr lang="en-US" sz="1600"/>
                        <a:t>EARNED</a:t>
                      </a:r>
                    </a:p>
                  </a:txBody>
                  <a:tcPr/>
                </a:tc>
                <a:tc>
                  <a:txBody>
                    <a:bodyPr/>
                    <a:lstStyle/>
                    <a:p>
                      <a:r>
                        <a:rPr lang="en-US" sz="1600"/>
                        <a:t>OTHER STATE</a:t>
                      </a:r>
                    </a:p>
                    <a:p>
                      <a:endParaRPr lang="en-US" sz="1600"/>
                    </a:p>
                  </a:txBody>
                  <a:tcPr/>
                </a:tc>
                <a:tc>
                  <a:txBody>
                    <a:bodyPr/>
                    <a:lstStyle/>
                    <a:p>
                      <a:r>
                        <a:rPr lang="en-US" sz="1600"/>
                        <a:t>FEDERAL</a:t>
                      </a:r>
                    </a:p>
                  </a:txBody>
                  <a:tcPr/>
                </a:tc>
                <a:tc>
                  <a:txBody>
                    <a:bodyPr/>
                    <a:lstStyle/>
                    <a:p>
                      <a:r>
                        <a:rPr lang="en-US" sz="1600"/>
                        <a:t>LOCAL</a:t>
                      </a:r>
                    </a:p>
                  </a:txBody>
                  <a:tcPr/>
                </a:tc>
                <a:tc>
                  <a:txBody>
                    <a:bodyPr/>
                    <a:lstStyle/>
                    <a:p>
                      <a:r>
                        <a:rPr lang="en-US" sz="1600"/>
                        <a:t>TOTAL EMPLOYEES</a:t>
                      </a:r>
                    </a:p>
                  </a:txBody>
                  <a:tcPr/>
                </a:tc>
                <a:extLst>
                  <a:ext uri="{0D108BD9-81ED-4DB2-BD59-A6C34878D82A}">
                    <a16:rowId xmlns:a16="http://schemas.microsoft.com/office/drawing/2014/main" val="10002"/>
                  </a:ext>
                </a:extLst>
              </a:tr>
              <a:tr h="686182">
                <a:tc>
                  <a:txBody>
                    <a:bodyPr/>
                    <a:lstStyle/>
                    <a:p>
                      <a:r>
                        <a:rPr lang="en-US" sz="1600"/>
                        <a:t>Teachers</a:t>
                      </a:r>
                    </a:p>
                  </a:txBody>
                  <a:tcPr/>
                </a:tc>
                <a:tc>
                  <a:txBody>
                    <a:bodyPr/>
                    <a:lstStyle/>
                    <a:p>
                      <a:pPr algn="ctr"/>
                      <a:r>
                        <a:rPr lang="en-US" sz="1600"/>
                        <a:t>7.14</a:t>
                      </a:r>
                    </a:p>
                  </a:txBody>
                  <a:tcPr/>
                </a:tc>
                <a:tc>
                  <a:txBody>
                    <a:bodyPr/>
                    <a:lstStyle/>
                    <a:p>
                      <a:pPr algn="ctr"/>
                      <a:r>
                        <a:rPr lang="en-US" sz="1600"/>
                        <a:t>1.00</a:t>
                      </a:r>
                    </a:p>
                  </a:txBody>
                  <a:tcPr/>
                </a:tc>
                <a:tc>
                  <a:txBody>
                    <a:bodyPr/>
                    <a:lstStyle/>
                    <a:p>
                      <a:pPr algn="ctr"/>
                      <a:r>
                        <a:rPr lang="en-US" sz="1600"/>
                        <a:t>4.00</a:t>
                      </a:r>
                    </a:p>
                  </a:txBody>
                  <a:tcPr/>
                </a:tc>
                <a:tc>
                  <a:txBody>
                    <a:bodyPr/>
                    <a:lstStyle/>
                    <a:p>
                      <a:pPr algn="ctr"/>
                      <a:endParaRPr lang="en-US" sz="1600"/>
                    </a:p>
                  </a:txBody>
                  <a:tcPr/>
                </a:tc>
                <a:tc>
                  <a:txBody>
                    <a:bodyPr/>
                    <a:lstStyle/>
                    <a:p>
                      <a:pPr algn="ctr"/>
                      <a:r>
                        <a:rPr lang="en-US" sz="1600"/>
                        <a:t>12.14</a:t>
                      </a:r>
                    </a:p>
                  </a:txBody>
                  <a:tcPr/>
                </a:tc>
                <a:extLst>
                  <a:ext uri="{0D108BD9-81ED-4DB2-BD59-A6C34878D82A}">
                    <a16:rowId xmlns:a16="http://schemas.microsoft.com/office/drawing/2014/main" val="10003"/>
                  </a:ext>
                </a:extLst>
              </a:tr>
              <a:tr h="399425">
                <a:tc>
                  <a:txBody>
                    <a:bodyPr/>
                    <a:lstStyle/>
                    <a:p>
                      <a:r>
                        <a:rPr lang="en-US" sz="1600"/>
                        <a:t>Librarians</a:t>
                      </a:r>
                    </a:p>
                  </a:txBody>
                  <a:tcPr/>
                </a:tc>
                <a:tc>
                  <a:txBody>
                    <a:bodyPr/>
                    <a:lstStyle/>
                    <a:p>
                      <a:pPr algn="ctr"/>
                      <a:r>
                        <a:rPr lang="en-US" sz="1600"/>
                        <a:t>.50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  .50</a:t>
                      </a:r>
                    </a:p>
                  </a:txBody>
                  <a:tcPr/>
                </a:tc>
                <a:extLst>
                  <a:ext uri="{0D108BD9-81ED-4DB2-BD59-A6C34878D82A}">
                    <a16:rowId xmlns:a16="http://schemas.microsoft.com/office/drawing/2014/main" val="10004"/>
                  </a:ext>
                </a:extLst>
              </a:tr>
              <a:tr h="331736">
                <a:tc>
                  <a:txBody>
                    <a:bodyPr/>
                    <a:lstStyle/>
                    <a:p>
                      <a:r>
                        <a:rPr lang="en-US" sz="1600"/>
                        <a:t>Counselors</a:t>
                      </a:r>
                    </a:p>
                  </a:txBody>
                  <a:tcPr/>
                </a:tc>
                <a:tc>
                  <a:txBody>
                    <a:bodyPr/>
                    <a:lstStyle/>
                    <a:p>
                      <a:pPr algn="ctr"/>
                      <a:r>
                        <a:rPr lang="en-US" sz="1600"/>
                        <a:t>.50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 .50</a:t>
                      </a:r>
                    </a:p>
                  </a:txBody>
                  <a:tcPr/>
                </a:tc>
                <a:extLst>
                  <a:ext uri="{0D108BD9-81ED-4DB2-BD59-A6C34878D82A}">
                    <a16:rowId xmlns:a16="http://schemas.microsoft.com/office/drawing/2014/main" val="10005"/>
                  </a:ext>
                </a:extLst>
              </a:tr>
              <a:tr h="331736">
                <a:tc>
                  <a:txBody>
                    <a:bodyPr/>
                    <a:lstStyle/>
                    <a:p>
                      <a:r>
                        <a:rPr lang="en-US" sz="1600"/>
                        <a:t>Administrators</a:t>
                      </a:r>
                    </a:p>
                  </a:txBody>
                  <a:tcPr/>
                </a:tc>
                <a:tc>
                  <a:txBody>
                    <a:bodyPr/>
                    <a:lstStyle/>
                    <a:p>
                      <a:pPr algn="ctr"/>
                      <a:r>
                        <a:rPr lang="en-US" sz="1600"/>
                        <a:t>1.00</a:t>
                      </a:r>
                    </a:p>
                  </a:txBody>
                  <a:tcPr/>
                </a:tc>
                <a:tc>
                  <a:txBody>
                    <a:bodyPr/>
                    <a:lstStyle/>
                    <a:p>
                      <a:pPr algn="ctr"/>
                      <a:endParaRPr lang="en-US" sz="1600"/>
                    </a:p>
                  </a:txBody>
                  <a:tcPr/>
                </a:tc>
                <a:tc>
                  <a:txBody>
                    <a:bodyPr/>
                    <a:lstStyle/>
                    <a:p>
                      <a:pPr algn="ctr"/>
                      <a:r>
                        <a:rPr lang="en-US" sz="1600"/>
                        <a:t>.</a:t>
                      </a:r>
                    </a:p>
                  </a:txBody>
                  <a:tcPr/>
                </a:tc>
                <a:tc>
                  <a:txBody>
                    <a:bodyPr/>
                    <a:lstStyle/>
                    <a:p>
                      <a:pPr algn="ctr"/>
                      <a:endParaRPr lang="en-US" sz="1600"/>
                    </a:p>
                  </a:txBody>
                  <a:tcPr/>
                </a:tc>
                <a:tc>
                  <a:txBody>
                    <a:bodyPr/>
                    <a:lstStyle/>
                    <a:p>
                      <a:pPr algn="ctr"/>
                      <a:r>
                        <a:rPr lang="en-US" sz="1600"/>
                        <a:t>1.00</a:t>
                      </a:r>
                    </a:p>
                  </a:txBody>
                  <a:tcPr/>
                </a:tc>
                <a:extLst>
                  <a:ext uri="{0D108BD9-81ED-4DB2-BD59-A6C34878D82A}">
                    <a16:rowId xmlns:a16="http://schemas.microsoft.com/office/drawing/2014/main" val="10006"/>
                  </a:ext>
                </a:extLst>
              </a:tr>
              <a:tr h="572998">
                <a:tc>
                  <a:txBody>
                    <a:bodyPr/>
                    <a:lstStyle/>
                    <a:p>
                      <a:r>
                        <a:rPr lang="en-US" sz="1600"/>
                        <a:t>Cert Supp Personnel</a:t>
                      </a:r>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.08</a:t>
                      </a:r>
                    </a:p>
                  </a:txBody>
                  <a:tcPr/>
                </a:tc>
                <a:tc>
                  <a:txBody>
                    <a:bodyPr/>
                    <a:lstStyle/>
                    <a:p>
                      <a:pPr algn="ctr"/>
                      <a:endParaRPr lang="en-US" sz="1600"/>
                    </a:p>
                  </a:txBody>
                  <a:tcPr/>
                </a:tc>
                <a:tc>
                  <a:txBody>
                    <a:bodyPr/>
                    <a:lstStyle/>
                    <a:p>
                      <a:pPr algn="ctr"/>
                      <a:r>
                        <a:rPr lang="en-US" sz="1600"/>
                        <a:t>.08</a:t>
                      </a:r>
                    </a:p>
                  </a:txBody>
                  <a:tcPr/>
                </a:tc>
                <a:extLst>
                  <a:ext uri="{0D108BD9-81ED-4DB2-BD59-A6C34878D82A}">
                    <a16:rowId xmlns:a16="http://schemas.microsoft.com/office/drawing/2014/main" val="10007"/>
                  </a:ext>
                </a:extLst>
              </a:tr>
              <a:tr h="572998">
                <a:tc>
                  <a:txBody>
                    <a:bodyPr/>
                    <a:lstStyle/>
                    <a:p>
                      <a:r>
                        <a:rPr lang="en-US" sz="1600"/>
                        <a:t>Non</a:t>
                      </a:r>
                      <a:r>
                        <a:rPr lang="en-US" sz="1600" baseline="0"/>
                        <a:t> Cert Supp Pers</a:t>
                      </a:r>
                      <a:endParaRPr lang="en-US" sz="1600"/>
                    </a:p>
                  </a:txBody>
                  <a:tcPr/>
                </a:tc>
                <a:tc>
                  <a:txBody>
                    <a:bodyPr/>
                    <a:lstStyle/>
                    <a:p>
                      <a:pPr algn="ctr"/>
                      <a:endParaRPr lang="en-US" sz="1600"/>
                    </a:p>
                  </a:txBody>
                  <a:tcPr/>
                </a:tc>
                <a:tc>
                  <a:txBody>
                    <a:bodyPr/>
                    <a:lstStyle/>
                    <a:p>
                      <a:pPr algn="ctr"/>
                      <a:r>
                        <a:rPr lang="en-US" sz="1600"/>
                        <a:t>3.00</a:t>
                      </a:r>
                    </a:p>
                  </a:txBody>
                  <a:tcPr/>
                </a:tc>
                <a:tc>
                  <a:txBody>
                    <a:bodyPr/>
                    <a:lstStyle/>
                    <a:p>
                      <a:pPr algn="ctr"/>
                      <a:r>
                        <a:rPr lang="en-US" sz="1600"/>
                        <a:t>3.11</a:t>
                      </a:r>
                    </a:p>
                  </a:txBody>
                  <a:tcPr/>
                </a:tc>
                <a:tc>
                  <a:txBody>
                    <a:bodyPr/>
                    <a:lstStyle/>
                    <a:p>
                      <a:pPr algn="ctr"/>
                      <a:endParaRPr lang="en-US" sz="1600"/>
                    </a:p>
                  </a:txBody>
                  <a:tcPr/>
                </a:tc>
                <a:tc>
                  <a:txBody>
                    <a:bodyPr/>
                    <a:lstStyle/>
                    <a:p>
                      <a:pPr algn="ctr"/>
                      <a:r>
                        <a:rPr lang="en-US" sz="1600"/>
                        <a:t>6.11</a:t>
                      </a:r>
                    </a:p>
                  </a:txBody>
                  <a:tcPr/>
                </a:tc>
                <a:extLst>
                  <a:ext uri="{0D108BD9-81ED-4DB2-BD59-A6C34878D82A}">
                    <a16:rowId xmlns:a16="http://schemas.microsoft.com/office/drawing/2014/main" val="10008"/>
                  </a:ext>
                </a:extLst>
              </a:tr>
              <a:tr h="331736">
                <a:tc>
                  <a:txBody>
                    <a:bodyPr/>
                    <a:lstStyle/>
                    <a:p>
                      <a:r>
                        <a:rPr lang="en-US" sz="1600"/>
                        <a:t>Total</a:t>
                      </a:r>
                    </a:p>
                  </a:txBody>
                  <a:tcPr/>
                </a:tc>
                <a:tc>
                  <a:txBody>
                    <a:bodyPr/>
                    <a:lstStyle/>
                    <a:p>
                      <a:pPr algn="ctr"/>
                      <a:r>
                        <a:rPr lang="en-US" sz="1600"/>
                        <a:t>9.14</a:t>
                      </a:r>
                    </a:p>
                  </a:txBody>
                  <a:tcPr/>
                </a:tc>
                <a:tc>
                  <a:txBody>
                    <a:bodyPr/>
                    <a:lstStyle/>
                    <a:p>
                      <a:pPr algn="ctr"/>
                      <a:r>
                        <a:rPr lang="en-US" sz="1600"/>
                        <a:t>4.00</a:t>
                      </a:r>
                    </a:p>
                  </a:txBody>
                  <a:tcPr/>
                </a:tc>
                <a:tc>
                  <a:txBody>
                    <a:bodyPr/>
                    <a:lstStyle/>
                    <a:p>
                      <a:pPr algn="ctr"/>
                      <a:r>
                        <a:rPr lang="en-US" sz="1600"/>
                        <a:t>7.19</a:t>
                      </a:r>
                    </a:p>
                  </a:txBody>
                  <a:tcPr/>
                </a:tc>
                <a:tc>
                  <a:txBody>
                    <a:bodyPr/>
                    <a:lstStyle/>
                    <a:p>
                      <a:pPr algn="ctr"/>
                      <a:endParaRPr lang="en-US" sz="1600"/>
                    </a:p>
                  </a:txBody>
                  <a:tcPr/>
                </a:tc>
                <a:tc>
                  <a:txBody>
                    <a:bodyPr/>
                    <a:lstStyle/>
                    <a:p>
                      <a:pPr algn="ctr"/>
                      <a:r>
                        <a:rPr lang="en-US" sz="1600"/>
                        <a:t>20.33</a:t>
                      </a: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52400"/>
            <a:ext cx="7467600" cy="923330"/>
          </a:xfrm>
          <a:prstGeom prst="rect">
            <a:avLst/>
          </a:prstGeom>
        </p:spPr>
        <p:txBody>
          <a:bodyPr wrap="square">
            <a:spAutoFit/>
          </a:bodyPr>
          <a:lstStyle/>
          <a:p>
            <a:r>
              <a:rPr lang="en-US" b="1">
                <a:latin typeface="Arial Rounded MT Bold" pitchFamily="34" charset="0"/>
              </a:rPr>
              <a:t>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 </a:t>
            </a:r>
            <a:endParaRPr lang="en-US"/>
          </a:p>
        </p:txBody>
      </p:sp>
      <p:sp>
        <p:nvSpPr>
          <p:cNvPr id="6" name="Rectangle 5"/>
          <p:cNvSpPr/>
          <p:nvPr/>
        </p:nvSpPr>
        <p:spPr>
          <a:xfrm>
            <a:off x="533400" y="1066800"/>
            <a:ext cx="8229600" cy="3693319"/>
          </a:xfrm>
          <a:prstGeom prst="rect">
            <a:avLst/>
          </a:prstGeom>
        </p:spPr>
        <p:txBody>
          <a:bodyPr wrap="square">
            <a:spAutoFit/>
          </a:bodyPr>
          <a:lstStyle/>
          <a:p>
            <a:pPr fontAlgn="auto">
              <a:spcAft>
                <a:spcPts val="0"/>
              </a:spcAft>
              <a:buFont typeface="Arial"/>
              <a:buNone/>
              <a:defRPr/>
            </a:pPr>
            <a:r>
              <a:rPr lang="en-US" b="1"/>
              <a:t>                       GEORGE WASHINGTON CARVER -0025</a:t>
            </a:r>
          </a:p>
          <a:p>
            <a:pPr fontAlgn="auto">
              <a:spcAft>
                <a:spcPts val="0"/>
              </a:spcAft>
              <a:buFont typeface="Arial"/>
              <a:buNone/>
              <a:defRPr/>
            </a:pPr>
            <a:r>
              <a:rPr lang="en-US">
                <a:latin typeface="Arial Rounded MT Bold" pitchFamily="34" charset="0"/>
              </a:rPr>
              <a:t>                                                    K-3</a:t>
            </a: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ADM (Prior year used for allocation purposes)	          359.15</a:t>
            </a: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t>
            </a:r>
          </a:p>
          <a:p>
            <a:pPr fontAlgn="auto">
              <a:spcAft>
                <a:spcPts val="0"/>
              </a:spcAft>
              <a:buFont typeface="Arial"/>
              <a:buNone/>
              <a:defRPr/>
            </a:pPr>
            <a:r>
              <a:rPr lang="en-US" u="sng">
                <a:latin typeface="Arial Rounded MT Bold" pitchFamily="34" charset="0"/>
              </a:rPr>
              <a:t>Earned Units   </a:t>
            </a:r>
            <a:r>
              <a:rPr lang="en-US">
                <a:latin typeface="Arial Rounded MT Bold" pitchFamily="34" charset="0"/>
              </a:rPr>
              <a:t>							</a:t>
            </a:r>
          </a:p>
          <a:p>
            <a:pPr fontAlgn="auto">
              <a:spcAft>
                <a:spcPts val="0"/>
              </a:spcAft>
              <a:buFont typeface="Arial"/>
              <a:buNone/>
              <a:defRPr/>
            </a:pPr>
            <a:r>
              <a:rPr lang="en-US">
                <a:latin typeface="Arial Rounded MT Bold" pitchFamily="34" charset="0"/>
              </a:rPr>
              <a:t> Teachers	             				                                      28.32	</a:t>
            </a:r>
          </a:p>
          <a:p>
            <a:pPr fontAlgn="auto">
              <a:spcAft>
                <a:spcPts val="0"/>
              </a:spcAft>
              <a:buFont typeface="Arial"/>
              <a:buNone/>
              <a:defRPr/>
            </a:pPr>
            <a:r>
              <a:rPr lang="en-US">
                <a:latin typeface="Arial Rounded MT Bold" pitchFamily="34" charset="0"/>
              </a:rPr>
              <a:t> Principals                                                                                   1.00</a:t>
            </a:r>
          </a:p>
          <a:p>
            <a:pPr fontAlgn="auto">
              <a:spcAft>
                <a:spcPts val="0"/>
              </a:spcAft>
              <a:buFont typeface="Arial"/>
              <a:buNone/>
              <a:defRPr/>
            </a:pPr>
            <a:r>
              <a:rPr lang="en-US">
                <a:latin typeface="Arial Rounded MT Bold" pitchFamily="34" charset="0"/>
              </a:rPr>
              <a:t> Assistant Principals   				                                0.00</a:t>
            </a:r>
          </a:p>
          <a:p>
            <a:pPr fontAlgn="auto">
              <a:spcAft>
                <a:spcPts val="0"/>
              </a:spcAft>
              <a:buFont typeface="Arial"/>
              <a:buNone/>
              <a:defRPr/>
            </a:pPr>
            <a:r>
              <a:rPr lang="en-US">
                <a:latin typeface="Arial Rounded MT Bold" pitchFamily="34" charset="0"/>
              </a:rPr>
              <a:t> Counselors	           				                                          .50 </a:t>
            </a:r>
          </a:p>
          <a:p>
            <a:pPr fontAlgn="auto">
              <a:spcAft>
                <a:spcPts val="0"/>
              </a:spcAft>
              <a:buFont typeface="Arial"/>
              <a:buNone/>
              <a:defRPr/>
            </a:pPr>
            <a:r>
              <a:rPr lang="en-US">
                <a:latin typeface="Arial Rounded MT Bold" pitchFamily="34" charset="0"/>
              </a:rPr>
              <a:t> Librarians	 				                                                1.00</a:t>
            </a:r>
          </a:p>
          <a:p>
            <a:pPr fontAlgn="auto">
              <a:spcAft>
                <a:spcPts val="0"/>
              </a:spcAft>
              <a:buFont typeface="Arial"/>
              <a:buNone/>
              <a:defRPr/>
            </a:pPr>
            <a:r>
              <a:rPr lang="en-US">
                <a:latin typeface="Arial Rounded MT Bold" pitchFamily="34" charset="0"/>
              </a:rPr>
              <a:t> Total Units 		                                                                      30.82</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590800"/>
            <a:ext cx="7696200" cy="400110"/>
          </a:xfrm>
          <a:prstGeom prst="rect">
            <a:avLst/>
          </a:prstGeom>
        </p:spPr>
        <p:txBody>
          <a:bodyPr wrap="square">
            <a:spAutoFit/>
          </a:bodyPr>
          <a:lstStyle/>
          <a:p>
            <a:pPr>
              <a:buFont typeface="Arial" charset="0"/>
              <a:buNone/>
            </a:pPr>
            <a:endParaRPr lang="en-US" sz="2000">
              <a:latin typeface="Arial Rounded MT Bold" pitchFamily="34" charset="0"/>
            </a:endParaRPr>
          </a:p>
        </p:txBody>
      </p:sp>
      <p:sp>
        <p:nvSpPr>
          <p:cNvPr id="3" name="Rectangle 2"/>
          <p:cNvSpPr/>
          <p:nvPr/>
        </p:nvSpPr>
        <p:spPr>
          <a:xfrm>
            <a:off x="762000" y="228600"/>
            <a:ext cx="7848600" cy="1815882"/>
          </a:xfrm>
          <a:prstGeom prst="rect">
            <a:avLst/>
          </a:prstGeom>
        </p:spPr>
        <p:txBody>
          <a:bodyPr wrap="square">
            <a:spAutoFit/>
          </a:bodyPr>
          <a:lstStyle/>
          <a:p>
            <a:r>
              <a:rPr lang="en-US" b="1">
                <a:latin typeface="Arial Rounded MT Bold" pitchFamily="34" charset="0"/>
              </a:rPr>
              <a:t>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a:t>
            </a:r>
          </a:p>
          <a:p>
            <a:r>
              <a:rPr lang="en-US" b="1">
                <a:latin typeface="Arial Rounded MT Bold" pitchFamily="34" charset="0"/>
              </a:rPr>
              <a:t>		            </a:t>
            </a:r>
            <a:r>
              <a:rPr lang="en-US" sz="2000" b="1">
                <a:latin typeface="Arial Rounded MT Bold" pitchFamily="34" charset="0"/>
              </a:rPr>
              <a:t>GWC SCHOOL-0025</a:t>
            </a:r>
          </a:p>
          <a:p>
            <a:r>
              <a:rPr lang="en-US" sz="2000" b="1">
                <a:latin typeface="Arial Rounded MT Bold" pitchFamily="34" charset="0"/>
              </a:rPr>
              <a:t>                                           K-3</a:t>
            </a:r>
            <a:endParaRPr lang="en-US" sz="2000"/>
          </a:p>
        </p:txBody>
      </p:sp>
      <p:sp>
        <p:nvSpPr>
          <p:cNvPr id="4" name="Rectangle 3"/>
          <p:cNvSpPr/>
          <p:nvPr/>
        </p:nvSpPr>
        <p:spPr>
          <a:xfrm>
            <a:off x="457200" y="1981200"/>
            <a:ext cx="8153400" cy="4801314"/>
          </a:xfrm>
          <a:prstGeom prst="rect">
            <a:avLst/>
          </a:prstGeom>
        </p:spPr>
        <p:txBody>
          <a:bodyPr wrap="square">
            <a:spAutoFit/>
          </a:bodyPr>
          <a:lstStyle/>
          <a:p>
            <a:pPr>
              <a:buFont typeface="Arial" charset="0"/>
              <a:buNone/>
            </a:pPr>
            <a:r>
              <a:rPr lang="en-US">
                <a:latin typeface="Arial Rounded MT Bold" pitchFamily="34" charset="0"/>
              </a:rPr>
              <a:t>Salaries				               			                 $1,610,125</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Fringe Benefits		                                  		  $  610,813</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Classroom Instructional Support  	                  $     24,921</a:t>
            </a:r>
          </a:p>
          <a:p>
            <a:pPr>
              <a:buFont typeface="Arial" charset="0"/>
              <a:buNone/>
            </a:pPr>
            <a:r>
              <a:rPr lang="en-US">
                <a:latin typeface="Arial Rounded MT Bold" pitchFamily="34" charset="0"/>
              </a:rPr>
              <a:t> </a:t>
            </a:r>
          </a:p>
          <a:p>
            <a:pPr>
              <a:buFont typeface="Arial" charset="0"/>
              <a:buNone/>
            </a:pPr>
            <a:r>
              <a:rPr lang="en-US">
                <a:latin typeface="Arial Rounded MT Bold" pitchFamily="34" charset="0"/>
              </a:rPr>
              <a:t>Technology									 $      13,845    </a:t>
            </a:r>
          </a:p>
          <a:p>
            <a:pPr>
              <a:buFont typeface="Arial" charset="0"/>
              <a:buNone/>
            </a:pPr>
            <a:r>
              <a:rPr lang="en-US">
                <a:latin typeface="Arial Rounded MT Bold" pitchFamily="34" charset="0"/>
              </a:rPr>
              <a:t>             </a:t>
            </a:r>
          </a:p>
          <a:p>
            <a:pPr>
              <a:buFont typeface="Arial" charset="0"/>
              <a:buNone/>
            </a:pPr>
            <a:r>
              <a:rPr lang="en-US">
                <a:latin typeface="Arial Rounded MT Bold" pitchFamily="34" charset="0"/>
              </a:rPr>
              <a:t>Professional Development                                        $      2,769</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Library Enhancement                  				  $       4,367</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Textbooks									 $      26,936</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Total Foundation Program					$ 2,293,776</a:t>
            </a:r>
          </a:p>
          <a:p>
            <a:pPr>
              <a:buFont typeface="Arial" charset="0"/>
              <a:buNone/>
            </a:pPr>
            <a:endParaRPr lang="en-US">
              <a:latin typeface="Arial Rounded MT Bold" pitchFamily="34" charset="0"/>
            </a:endParaRPr>
          </a:p>
          <a:p>
            <a:pPr>
              <a:buFont typeface="Arial" charset="0"/>
              <a:buNone/>
            </a:pPr>
            <a:endParaRPr lang="en-US">
              <a:latin typeface="Arial Rounded MT Bold"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915400" cy="1477328"/>
          </a:xfrm>
          <a:prstGeom prst="rect">
            <a:avLst/>
          </a:prstGeom>
        </p:spPr>
        <p:txBody>
          <a:bodyPr wrap="square">
            <a:spAutoFit/>
          </a:bodyPr>
          <a:lstStyle/>
          <a:p>
            <a:r>
              <a:rPr lang="en-US" b="1">
                <a:latin typeface="Arial Black" pitchFamily="34" charset="0"/>
              </a:rPr>
              <a:t>SUPPLEMENTAL INFORMATION TO PROPOSED FY 2023 BUDGET</a:t>
            </a:r>
            <a:br>
              <a:rPr lang="en-US" b="1">
                <a:latin typeface="Arial Black" pitchFamily="34" charset="0"/>
              </a:rPr>
            </a:br>
            <a:r>
              <a:rPr lang="en-US" b="1">
                <a:latin typeface="Arial Black" pitchFamily="34" charset="0"/>
              </a:rPr>
              <a:t>	             As Required by Section 16-13-140,</a:t>
            </a:r>
            <a:br>
              <a:rPr lang="en-US" b="1">
                <a:latin typeface="Arial Black" pitchFamily="34" charset="0"/>
              </a:rPr>
            </a:br>
            <a:r>
              <a:rPr lang="en-US" b="1">
                <a:latin typeface="Arial Black" pitchFamily="34" charset="0"/>
              </a:rPr>
              <a:t>                               Code of Alabama 1975</a:t>
            </a:r>
          </a:p>
          <a:p>
            <a:r>
              <a:rPr lang="en-US" b="1">
                <a:latin typeface="Arial Black" pitchFamily="34" charset="0"/>
              </a:rPr>
              <a:t>                                               GWC   </a:t>
            </a:r>
          </a:p>
          <a:p>
            <a:r>
              <a:rPr lang="en-US" b="1">
                <a:latin typeface="Arial Black" pitchFamily="34" charset="0"/>
              </a:rPr>
              <a:t>                                                 K-3</a:t>
            </a: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83196460"/>
              </p:ext>
            </p:extLst>
          </p:nvPr>
        </p:nvGraphicFramePr>
        <p:xfrm>
          <a:off x="152401" y="1424801"/>
          <a:ext cx="8763000" cy="5008282"/>
        </p:xfrm>
        <a:graphic>
          <a:graphicData uri="http://schemas.openxmlformats.org/drawingml/2006/table">
            <a:tbl>
              <a:tblPr firstRow="1" bandRow="1">
                <a:tableStyleId>{69C7853C-536D-4A76-A0AE-DD22124D55A5}</a:tableStyleId>
              </a:tblPr>
              <a:tblGrid>
                <a:gridCol w="2044788">
                  <a:extLst>
                    <a:ext uri="{9D8B030D-6E8A-4147-A177-3AD203B41FA5}">
                      <a16:colId xmlns:a16="http://schemas.microsoft.com/office/drawing/2014/main" val="20000"/>
                    </a:ext>
                  </a:extLst>
                </a:gridCol>
                <a:gridCol w="1154692">
                  <a:extLst>
                    <a:ext uri="{9D8B030D-6E8A-4147-A177-3AD203B41FA5}">
                      <a16:colId xmlns:a16="http://schemas.microsoft.com/office/drawing/2014/main" val="20001"/>
                    </a:ext>
                  </a:extLst>
                </a:gridCol>
                <a:gridCol w="1364637">
                  <a:extLst>
                    <a:ext uri="{9D8B030D-6E8A-4147-A177-3AD203B41FA5}">
                      <a16:colId xmlns:a16="http://schemas.microsoft.com/office/drawing/2014/main" val="20002"/>
                    </a:ext>
                  </a:extLst>
                </a:gridCol>
                <a:gridCol w="1364637">
                  <a:extLst>
                    <a:ext uri="{9D8B030D-6E8A-4147-A177-3AD203B41FA5}">
                      <a16:colId xmlns:a16="http://schemas.microsoft.com/office/drawing/2014/main" val="20003"/>
                    </a:ext>
                  </a:extLst>
                </a:gridCol>
                <a:gridCol w="1002052">
                  <a:extLst>
                    <a:ext uri="{9D8B030D-6E8A-4147-A177-3AD203B41FA5}">
                      <a16:colId xmlns:a16="http://schemas.microsoft.com/office/drawing/2014/main" val="20004"/>
                    </a:ext>
                  </a:extLst>
                </a:gridCol>
                <a:gridCol w="1832194">
                  <a:extLst>
                    <a:ext uri="{9D8B030D-6E8A-4147-A177-3AD203B41FA5}">
                      <a16:colId xmlns:a16="http://schemas.microsoft.com/office/drawing/2014/main" val="20005"/>
                    </a:ext>
                  </a:extLst>
                </a:gridCol>
              </a:tblGrid>
              <a:tr h="312559">
                <a:tc gridSpan="6">
                  <a:txBody>
                    <a:bodyPr/>
                    <a:lstStyle/>
                    <a:p>
                      <a:pPr algn="ctr"/>
                      <a:r>
                        <a:rPr lang="en-US"/>
                        <a:t>NUMBER BY SOURCE OF FUNDS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27845">
                <a:tc>
                  <a:txBody>
                    <a:bodyPr/>
                    <a:lstStyle/>
                    <a:p>
                      <a:pPr algn="ctr"/>
                      <a:r>
                        <a:rPr lang="en-US"/>
                        <a:t>***Lev</a:t>
                      </a:r>
                      <a:r>
                        <a:rPr lang="en-US" baseline="0"/>
                        <a:t>el of Degree</a:t>
                      </a:r>
                      <a:endParaRPr lang="en-US"/>
                    </a:p>
                  </a:txBody>
                  <a:tcPr/>
                </a:tc>
                <a:tc gridSpan="5">
                  <a:txBody>
                    <a:bodyPr/>
                    <a:lstStyle/>
                    <a:p>
                      <a:pPr algn="ctr"/>
                      <a:r>
                        <a:rPr lang="en-US"/>
                        <a:t>Source of Funds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69772">
                <a:tc>
                  <a:txBody>
                    <a:bodyPr/>
                    <a:lstStyle/>
                    <a:p>
                      <a:r>
                        <a:rPr lang="en-US"/>
                        <a:t>Type</a:t>
                      </a:r>
                    </a:p>
                  </a:txBody>
                  <a:tcPr/>
                </a:tc>
                <a:tc>
                  <a:txBody>
                    <a:bodyPr/>
                    <a:lstStyle/>
                    <a:p>
                      <a:r>
                        <a:rPr lang="en-US" sz="1600"/>
                        <a:t>STATE</a:t>
                      </a:r>
                    </a:p>
                    <a:p>
                      <a:r>
                        <a:rPr lang="en-US" sz="1600"/>
                        <a:t>EARNED</a:t>
                      </a:r>
                    </a:p>
                  </a:txBody>
                  <a:tcPr/>
                </a:tc>
                <a:tc>
                  <a:txBody>
                    <a:bodyPr/>
                    <a:lstStyle/>
                    <a:p>
                      <a:r>
                        <a:rPr lang="en-US" sz="1600"/>
                        <a:t>OTHER State</a:t>
                      </a:r>
                    </a:p>
                  </a:txBody>
                  <a:tcPr/>
                </a:tc>
                <a:tc>
                  <a:txBody>
                    <a:bodyPr/>
                    <a:lstStyle/>
                    <a:p>
                      <a:r>
                        <a:rPr lang="en-US" sz="1600"/>
                        <a:t>FEDERAL</a:t>
                      </a:r>
                    </a:p>
                  </a:txBody>
                  <a:tcPr/>
                </a:tc>
                <a:tc>
                  <a:txBody>
                    <a:bodyPr/>
                    <a:lstStyle/>
                    <a:p>
                      <a:r>
                        <a:rPr lang="en-US" sz="1600"/>
                        <a:t>LOCAL</a:t>
                      </a:r>
                    </a:p>
                  </a:txBody>
                  <a:tcPr/>
                </a:tc>
                <a:tc>
                  <a:txBody>
                    <a:bodyPr/>
                    <a:lstStyle/>
                    <a:p>
                      <a:r>
                        <a:rPr lang="en-US" sz="1600"/>
                        <a:t>TOTAL EMPLOYEES</a:t>
                      </a:r>
                    </a:p>
                  </a:txBody>
                  <a:tcPr/>
                </a:tc>
                <a:extLst>
                  <a:ext uri="{0D108BD9-81ED-4DB2-BD59-A6C34878D82A}">
                    <a16:rowId xmlns:a16="http://schemas.microsoft.com/office/drawing/2014/main" val="10002"/>
                  </a:ext>
                </a:extLst>
              </a:tr>
              <a:tr h="430272">
                <a:tc>
                  <a:txBody>
                    <a:bodyPr/>
                    <a:lstStyle/>
                    <a:p>
                      <a:r>
                        <a:rPr lang="en-US"/>
                        <a:t>Teachers</a:t>
                      </a:r>
                    </a:p>
                  </a:txBody>
                  <a:tcPr/>
                </a:tc>
                <a:tc>
                  <a:txBody>
                    <a:bodyPr/>
                    <a:lstStyle/>
                    <a:p>
                      <a:pPr algn="ctr"/>
                      <a:r>
                        <a:rPr lang="en-US" sz="1400"/>
                        <a:t>25.19</a:t>
                      </a:r>
                    </a:p>
                  </a:txBody>
                  <a:tcPr/>
                </a:tc>
                <a:tc>
                  <a:txBody>
                    <a:bodyPr/>
                    <a:lstStyle/>
                    <a:p>
                      <a:pPr algn="ctr"/>
                      <a:r>
                        <a:rPr lang="en-US" sz="1400"/>
                        <a:t>2.90</a:t>
                      </a:r>
                    </a:p>
                  </a:txBody>
                  <a:tcPr/>
                </a:tc>
                <a:tc>
                  <a:txBody>
                    <a:bodyPr/>
                    <a:lstStyle/>
                    <a:p>
                      <a:pPr algn="ctr"/>
                      <a:r>
                        <a:rPr lang="en-US" sz="1400"/>
                        <a:t>5.00</a:t>
                      </a:r>
                    </a:p>
                  </a:txBody>
                  <a:tcPr/>
                </a:tc>
                <a:tc>
                  <a:txBody>
                    <a:bodyPr/>
                    <a:lstStyle/>
                    <a:p>
                      <a:pPr algn="ctr"/>
                      <a:endParaRPr lang="en-US" sz="1400"/>
                    </a:p>
                  </a:txBody>
                  <a:tcPr/>
                </a:tc>
                <a:tc>
                  <a:txBody>
                    <a:bodyPr/>
                    <a:lstStyle/>
                    <a:p>
                      <a:pPr algn="ctr"/>
                      <a:r>
                        <a:rPr lang="en-US" sz="1400"/>
                        <a:t>33.09</a:t>
                      </a:r>
                    </a:p>
                  </a:txBody>
                  <a:tcPr/>
                </a:tc>
                <a:extLst>
                  <a:ext uri="{0D108BD9-81ED-4DB2-BD59-A6C34878D82A}">
                    <a16:rowId xmlns:a16="http://schemas.microsoft.com/office/drawing/2014/main" val="10003"/>
                  </a:ext>
                </a:extLst>
              </a:tr>
              <a:tr h="359856">
                <a:tc>
                  <a:txBody>
                    <a:bodyPr/>
                    <a:lstStyle/>
                    <a:p>
                      <a:r>
                        <a:rPr lang="en-US"/>
                        <a:t>Librarians</a:t>
                      </a:r>
                    </a:p>
                  </a:txBody>
                  <a:tcPr/>
                </a:tc>
                <a:tc>
                  <a:txBody>
                    <a:bodyPr/>
                    <a:lstStyle/>
                    <a:p>
                      <a:pPr algn="ctr"/>
                      <a:r>
                        <a:rPr lang="en-US" sz="1400"/>
                        <a:t>1.00</a:t>
                      </a:r>
                    </a:p>
                  </a:txBody>
                  <a:tcPr/>
                </a:tc>
                <a:tc>
                  <a:txBody>
                    <a:bodyPr/>
                    <a:lstStyle/>
                    <a:p>
                      <a:pPr algn="ctr"/>
                      <a:endParaRPr lang="en-US" sz="1400"/>
                    </a:p>
                  </a:txBody>
                  <a:tcPr/>
                </a:tc>
                <a:tc>
                  <a:txBody>
                    <a:bodyPr/>
                    <a:lstStyle/>
                    <a:p>
                      <a:pPr algn="ctr"/>
                      <a:endParaRPr lang="en-US" sz="1400"/>
                    </a:p>
                  </a:txBody>
                  <a:tcPr/>
                </a:tc>
                <a:tc>
                  <a:txBody>
                    <a:bodyPr/>
                    <a:lstStyle/>
                    <a:p>
                      <a:pPr algn="ctr"/>
                      <a:endParaRPr lang="en-US" sz="1400"/>
                    </a:p>
                  </a:txBody>
                  <a:tcPr/>
                </a:tc>
                <a:tc>
                  <a:txBody>
                    <a:bodyPr/>
                    <a:lstStyle/>
                    <a:p>
                      <a:pPr algn="ctr"/>
                      <a:r>
                        <a:rPr lang="en-US" sz="1400"/>
                        <a:t>1.00</a:t>
                      </a:r>
                    </a:p>
                  </a:txBody>
                  <a:tcPr/>
                </a:tc>
                <a:extLst>
                  <a:ext uri="{0D108BD9-81ED-4DB2-BD59-A6C34878D82A}">
                    <a16:rowId xmlns:a16="http://schemas.microsoft.com/office/drawing/2014/main" val="10004"/>
                  </a:ext>
                </a:extLst>
              </a:tr>
              <a:tr h="362010">
                <a:tc>
                  <a:txBody>
                    <a:bodyPr/>
                    <a:lstStyle/>
                    <a:p>
                      <a:r>
                        <a:rPr lang="en-US"/>
                        <a:t>Counselors</a:t>
                      </a:r>
                    </a:p>
                  </a:txBody>
                  <a:tcPr/>
                </a:tc>
                <a:tc>
                  <a:txBody>
                    <a:bodyPr/>
                    <a:lstStyle/>
                    <a:p>
                      <a:pPr algn="ctr"/>
                      <a:r>
                        <a:rPr lang="en-US" sz="1400"/>
                        <a:t>.50</a:t>
                      </a:r>
                    </a:p>
                  </a:txBody>
                  <a:tcPr/>
                </a:tc>
                <a:tc>
                  <a:txBody>
                    <a:bodyPr/>
                    <a:lstStyle/>
                    <a:p>
                      <a:pPr algn="ctr"/>
                      <a:endParaRPr lang="en-US" sz="1400"/>
                    </a:p>
                  </a:txBody>
                  <a:tcPr/>
                </a:tc>
                <a:tc>
                  <a:txBody>
                    <a:bodyPr/>
                    <a:lstStyle/>
                    <a:p>
                      <a:pPr algn="ctr"/>
                      <a:endParaRPr lang="en-US" sz="1400"/>
                    </a:p>
                  </a:txBody>
                  <a:tcPr/>
                </a:tc>
                <a:tc>
                  <a:txBody>
                    <a:bodyPr/>
                    <a:lstStyle/>
                    <a:p>
                      <a:pPr algn="ctr"/>
                      <a:endParaRPr lang="en-US" sz="1400"/>
                    </a:p>
                  </a:txBody>
                  <a:tcPr/>
                </a:tc>
                <a:tc>
                  <a:txBody>
                    <a:bodyPr/>
                    <a:lstStyle/>
                    <a:p>
                      <a:pPr algn="ctr"/>
                      <a:r>
                        <a:rPr lang="en-US" sz="1400"/>
                        <a:t>.50</a:t>
                      </a:r>
                    </a:p>
                  </a:txBody>
                  <a:tcPr/>
                </a:tc>
                <a:extLst>
                  <a:ext uri="{0D108BD9-81ED-4DB2-BD59-A6C34878D82A}">
                    <a16:rowId xmlns:a16="http://schemas.microsoft.com/office/drawing/2014/main" val="10005"/>
                  </a:ext>
                </a:extLst>
              </a:tr>
              <a:tr h="627845">
                <a:tc>
                  <a:txBody>
                    <a:bodyPr/>
                    <a:lstStyle/>
                    <a:p>
                      <a:r>
                        <a:rPr lang="en-US"/>
                        <a:t>Administrators</a:t>
                      </a:r>
                    </a:p>
                  </a:txBody>
                  <a:tcPr/>
                </a:tc>
                <a:tc>
                  <a:txBody>
                    <a:bodyPr/>
                    <a:lstStyle/>
                    <a:p>
                      <a:pPr algn="ctr"/>
                      <a:r>
                        <a:rPr lang="en-US" sz="1400"/>
                        <a:t>1.00</a:t>
                      </a:r>
                    </a:p>
                  </a:txBody>
                  <a:tcPr/>
                </a:tc>
                <a:tc>
                  <a:txBody>
                    <a:bodyPr/>
                    <a:lstStyle/>
                    <a:p>
                      <a:pPr algn="ctr"/>
                      <a:endParaRPr lang="en-US" sz="1400"/>
                    </a:p>
                  </a:txBody>
                  <a:tcPr/>
                </a:tc>
                <a:tc>
                  <a:txBody>
                    <a:bodyPr/>
                    <a:lstStyle/>
                    <a:p>
                      <a:pPr algn="ctr"/>
                      <a:r>
                        <a:rPr lang="en-US" sz="1400"/>
                        <a:t>1.00</a:t>
                      </a:r>
                    </a:p>
                  </a:txBody>
                  <a:tcPr/>
                </a:tc>
                <a:tc>
                  <a:txBody>
                    <a:bodyPr/>
                    <a:lstStyle/>
                    <a:p>
                      <a:pPr algn="ctr"/>
                      <a:endParaRPr lang="en-US" sz="1400"/>
                    </a:p>
                  </a:txBody>
                  <a:tcPr/>
                </a:tc>
                <a:tc>
                  <a:txBody>
                    <a:bodyPr/>
                    <a:lstStyle/>
                    <a:p>
                      <a:pPr algn="ctr"/>
                      <a:r>
                        <a:rPr lang="en-US" sz="1400"/>
                        <a:t>2.00</a:t>
                      </a:r>
                    </a:p>
                  </a:txBody>
                  <a:tcPr/>
                </a:tc>
                <a:extLst>
                  <a:ext uri="{0D108BD9-81ED-4DB2-BD59-A6C34878D82A}">
                    <a16:rowId xmlns:a16="http://schemas.microsoft.com/office/drawing/2014/main" val="10006"/>
                  </a:ext>
                </a:extLst>
              </a:tr>
              <a:tr h="627845">
                <a:tc>
                  <a:txBody>
                    <a:bodyPr/>
                    <a:lstStyle/>
                    <a:p>
                      <a:r>
                        <a:rPr lang="en-US"/>
                        <a:t>Cert Supp Personnel</a:t>
                      </a:r>
                    </a:p>
                  </a:txBody>
                  <a:tcPr/>
                </a:tc>
                <a:tc>
                  <a:txBody>
                    <a:bodyPr/>
                    <a:lstStyle/>
                    <a:p>
                      <a:pPr algn="ctr"/>
                      <a:endParaRPr lang="en-US" sz="1400"/>
                    </a:p>
                  </a:txBody>
                  <a:tcPr/>
                </a:tc>
                <a:tc>
                  <a:txBody>
                    <a:bodyPr/>
                    <a:lstStyle/>
                    <a:p>
                      <a:pPr algn="ctr"/>
                      <a:endParaRPr lang="en-US" sz="1400"/>
                    </a:p>
                  </a:txBody>
                  <a:tcPr/>
                </a:tc>
                <a:tc>
                  <a:txBody>
                    <a:bodyPr/>
                    <a:lstStyle/>
                    <a:p>
                      <a:pPr algn="ctr"/>
                      <a:r>
                        <a:rPr lang="en-US" sz="1400"/>
                        <a:t>.24</a:t>
                      </a:r>
                    </a:p>
                  </a:txBody>
                  <a:tcPr/>
                </a:tc>
                <a:tc>
                  <a:txBody>
                    <a:bodyPr/>
                    <a:lstStyle/>
                    <a:p>
                      <a:pPr algn="ctr"/>
                      <a:endParaRPr lang="en-US" sz="1400"/>
                    </a:p>
                  </a:txBody>
                  <a:tcPr/>
                </a:tc>
                <a:tc>
                  <a:txBody>
                    <a:bodyPr/>
                    <a:lstStyle/>
                    <a:p>
                      <a:pPr algn="ctr"/>
                      <a:r>
                        <a:rPr lang="en-US" sz="1400"/>
                        <a:t>.24</a:t>
                      </a:r>
                    </a:p>
                  </a:txBody>
                  <a:tcPr/>
                </a:tc>
                <a:extLst>
                  <a:ext uri="{0D108BD9-81ED-4DB2-BD59-A6C34878D82A}">
                    <a16:rowId xmlns:a16="http://schemas.microsoft.com/office/drawing/2014/main" val="10007"/>
                  </a:ext>
                </a:extLst>
              </a:tr>
              <a:tr h="627845">
                <a:tc>
                  <a:txBody>
                    <a:bodyPr/>
                    <a:lstStyle/>
                    <a:p>
                      <a:r>
                        <a:rPr lang="en-US"/>
                        <a:t>Non</a:t>
                      </a:r>
                      <a:r>
                        <a:rPr lang="en-US" baseline="0"/>
                        <a:t> Cert Supp Pers</a:t>
                      </a:r>
                      <a:endParaRPr lang="en-US"/>
                    </a:p>
                  </a:txBody>
                  <a:tcPr/>
                </a:tc>
                <a:tc>
                  <a:txBody>
                    <a:bodyPr/>
                    <a:lstStyle/>
                    <a:p>
                      <a:pPr algn="ctr"/>
                      <a:endParaRPr lang="en-US" sz="1400"/>
                    </a:p>
                  </a:txBody>
                  <a:tcPr/>
                </a:tc>
                <a:tc>
                  <a:txBody>
                    <a:bodyPr/>
                    <a:lstStyle/>
                    <a:p>
                      <a:pPr algn="ctr"/>
                      <a:r>
                        <a:rPr lang="en-US" sz="1400"/>
                        <a:t>4.00</a:t>
                      </a:r>
                    </a:p>
                  </a:txBody>
                  <a:tcPr/>
                </a:tc>
                <a:tc>
                  <a:txBody>
                    <a:bodyPr/>
                    <a:lstStyle/>
                    <a:p>
                      <a:pPr algn="ctr"/>
                      <a:r>
                        <a:rPr lang="en-US" sz="1400"/>
                        <a:t>5.21</a:t>
                      </a:r>
                    </a:p>
                  </a:txBody>
                  <a:tcPr/>
                </a:tc>
                <a:tc>
                  <a:txBody>
                    <a:bodyPr/>
                    <a:lstStyle/>
                    <a:p>
                      <a:pPr algn="ctr"/>
                      <a:endParaRPr lang="en-US" sz="1400"/>
                    </a:p>
                  </a:txBody>
                  <a:tcPr/>
                </a:tc>
                <a:tc>
                  <a:txBody>
                    <a:bodyPr/>
                    <a:lstStyle/>
                    <a:p>
                      <a:pPr algn="ctr"/>
                      <a:r>
                        <a:rPr lang="en-US" sz="1400"/>
                        <a:t> 9.21</a:t>
                      </a:r>
                    </a:p>
                  </a:txBody>
                  <a:tcPr/>
                </a:tc>
                <a:extLst>
                  <a:ext uri="{0D108BD9-81ED-4DB2-BD59-A6C34878D82A}">
                    <a16:rowId xmlns:a16="http://schemas.microsoft.com/office/drawing/2014/main" val="10008"/>
                  </a:ext>
                </a:extLst>
              </a:tr>
              <a:tr h="359856">
                <a:tc>
                  <a:txBody>
                    <a:bodyPr/>
                    <a:lstStyle/>
                    <a:p>
                      <a:r>
                        <a:rPr lang="en-US"/>
                        <a:t>Total</a:t>
                      </a:r>
                    </a:p>
                  </a:txBody>
                  <a:tcPr/>
                </a:tc>
                <a:tc>
                  <a:txBody>
                    <a:bodyPr/>
                    <a:lstStyle/>
                    <a:p>
                      <a:pPr algn="ctr"/>
                      <a:r>
                        <a:rPr lang="en-US" sz="1400"/>
                        <a:t>27.69</a:t>
                      </a:r>
                    </a:p>
                  </a:txBody>
                  <a:tcPr/>
                </a:tc>
                <a:tc>
                  <a:txBody>
                    <a:bodyPr/>
                    <a:lstStyle/>
                    <a:p>
                      <a:pPr algn="ctr"/>
                      <a:r>
                        <a:rPr lang="en-US" sz="1400"/>
                        <a:t>6.90</a:t>
                      </a:r>
                    </a:p>
                  </a:txBody>
                  <a:tcPr/>
                </a:tc>
                <a:tc>
                  <a:txBody>
                    <a:bodyPr/>
                    <a:lstStyle/>
                    <a:p>
                      <a:pPr algn="ctr"/>
                      <a:r>
                        <a:rPr lang="en-US" sz="1400"/>
                        <a:t>11.45</a:t>
                      </a:r>
                    </a:p>
                  </a:txBody>
                  <a:tcPr/>
                </a:tc>
                <a:tc>
                  <a:txBody>
                    <a:bodyPr/>
                    <a:lstStyle/>
                    <a:p>
                      <a:pPr algn="ctr"/>
                      <a:endParaRPr lang="en-US" sz="1400"/>
                    </a:p>
                  </a:txBody>
                  <a:tcPr/>
                </a:tc>
                <a:tc>
                  <a:txBody>
                    <a:bodyPr/>
                    <a:lstStyle/>
                    <a:p>
                      <a:pPr algn="ctr"/>
                      <a:r>
                        <a:rPr lang="en-US" sz="1400"/>
                        <a:t>46.04</a:t>
                      </a:r>
                    </a:p>
                  </a:txBody>
                  <a:tcPr/>
                </a:tc>
                <a:extLst>
                  <a:ext uri="{0D108BD9-81ED-4DB2-BD59-A6C34878D82A}">
                    <a16:rowId xmlns:a16="http://schemas.microsoft.com/office/drawing/2014/main" val="10009"/>
                  </a:ext>
                </a:extLst>
              </a:tr>
            </a:tbl>
          </a:graphicData>
        </a:graphic>
      </p:graphicFrame>
      <p:sp>
        <p:nvSpPr>
          <p:cNvPr id="4" name="Rectangle 3"/>
          <p:cNvSpPr/>
          <p:nvPr/>
        </p:nvSpPr>
        <p:spPr>
          <a:xfrm>
            <a:off x="304800" y="6400800"/>
            <a:ext cx="8458200" cy="369332"/>
          </a:xfrm>
          <a:prstGeom prst="rect">
            <a:avLst/>
          </a:prstGeom>
        </p:spPr>
        <p:txBody>
          <a:bodyPr wrap="square">
            <a:spAutoFit/>
          </a:bodyPr>
          <a:lstStyle/>
          <a:p>
            <a:r>
              <a:rPr lang="en-US">
                <a:latin typeface="Berlin Sans FB Demi" pitchFamily="34" charset="0"/>
              </a:rPr>
              <a:t>Local School Funds  Budgeted:  Public - $23,028 ; Non-Public - $11,000=    $34,028</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077200" cy="2308324"/>
          </a:xfrm>
          <a:prstGeom prst="rect">
            <a:avLst/>
          </a:prstGeom>
        </p:spPr>
        <p:txBody>
          <a:bodyPr wrap="square">
            <a:spAutoFit/>
          </a:bodyPr>
          <a:lstStyle/>
          <a:p>
            <a:r>
              <a:rPr lang="en-US" b="1">
                <a:latin typeface="Arial Rounded MT Bold" pitchFamily="34" charset="0"/>
              </a:rPr>
              <a:t>        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a:t>
            </a:r>
          </a:p>
          <a:p>
            <a:r>
              <a:rPr lang="en-US" b="1">
                <a:latin typeface="Arial Rounded MT Bold" pitchFamily="34" charset="0"/>
              </a:rPr>
              <a:t>		                NOTASULGA HIGH SCHOOL -0060</a:t>
            </a:r>
          </a:p>
          <a:p>
            <a:r>
              <a:rPr lang="en-US" b="1">
                <a:latin typeface="Arial Rounded MT Bold" pitchFamily="34" charset="0"/>
              </a:rPr>
              <a:t>                                                            K-12</a:t>
            </a:r>
          </a:p>
          <a:p>
            <a:endParaRPr lang="en-US" b="1">
              <a:latin typeface="Arial Rounded MT Bold" pitchFamily="34" charset="0"/>
            </a:endParaRPr>
          </a:p>
          <a:p>
            <a:r>
              <a:rPr lang="en-US" b="1">
                <a:latin typeface="Arial Rounded MT Bold" pitchFamily="34" charset="0"/>
              </a:rPr>
              <a:t> </a:t>
            </a:r>
            <a:endParaRPr lang="en-US"/>
          </a:p>
        </p:txBody>
      </p:sp>
      <p:sp>
        <p:nvSpPr>
          <p:cNvPr id="3" name="Rectangle 2"/>
          <p:cNvSpPr/>
          <p:nvPr/>
        </p:nvSpPr>
        <p:spPr>
          <a:xfrm>
            <a:off x="228600" y="2133600"/>
            <a:ext cx="8382000" cy="3416320"/>
          </a:xfrm>
          <a:prstGeom prst="rect">
            <a:avLst/>
          </a:prstGeom>
        </p:spPr>
        <p:txBody>
          <a:bodyPr wrap="square">
            <a:spAutoFit/>
          </a:bodyPr>
          <a:lstStyle/>
          <a:p>
            <a:pPr fontAlgn="auto">
              <a:spcAft>
                <a:spcPts val="0"/>
              </a:spcAft>
              <a:buFont typeface="Arial"/>
              <a:buNone/>
              <a:defRPr/>
            </a:pPr>
            <a:r>
              <a:rPr lang="en-US" b="1"/>
              <a:t>	</a:t>
            </a:r>
            <a:r>
              <a:rPr lang="en-US">
                <a:latin typeface="Arial Rounded MT Bold" pitchFamily="34" charset="0"/>
              </a:rPr>
              <a:t>ADM (Prior year used for allocation purposes)	     282</a:t>
            </a: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t>
            </a:r>
          </a:p>
          <a:p>
            <a:pPr fontAlgn="auto">
              <a:spcAft>
                <a:spcPts val="0"/>
              </a:spcAft>
              <a:buFont typeface="Arial"/>
              <a:buNone/>
              <a:defRPr/>
            </a:pPr>
            <a:r>
              <a:rPr lang="en-US" u="sng">
                <a:latin typeface="Arial Rounded MT Bold" pitchFamily="34" charset="0"/>
              </a:rPr>
              <a:t>Earned Units   </a:t>
            </a:r>
            <a:r>
              <a:rPr lang="en-US">
                <a:latin typeface="Arial Rounded MT Bold" pitchFamily="34" charset="0"/>
              </a:rPr>
              <a:t>							</a:t>
            </a:r>
          </a:p>
          <a:p>
            <a:pPr fontAlgn="auto">
              <a:spcAft>
                <a:spcPts val="0"/>
              </a:spcAft>
              <a:buFont typeface="Arial"/>
              <a:buNone/>
              <a:defRPr/>
            </a:pPr>
            <a:r>
              <a:rPr lang="en-US">
                <a:latin typeface="Arial Rounded MT Bold" pitchFamily="34" charset="0"/>
              </a:rPr>
              <a:t>        Teachers	             				                                16.25</a:t>
            </a:r>
          </a:p>
          <a:p>
            <a:pPr fontAlgn="auto">
              <a:spcAft>
                <a:spcPts val="0"/>
              </a:spcAft>
              <a:buFont typeface="Arial"/>
              <a:buNone/>
              <a:defRPr/>
            </a:pPr>
            <a:r>
              <a:rPr lang="en-US">
                <a:latin typeface="Arial Rounded MT Bold" pitchFamily="34" charset="0"/>
              </a:rPr>
              <a:t>	Principals                                                                               1.00</a:t>
            </a:r>
          </a:p>
          <a:p>
            <a:pPr fontAlgn="auto">
              <a:spcAft>
                <a:spcPts val="0"/>
              </a:spcAft>
              <a:buFont typeface="Arial"/>
              <a:buNone/>
              <a:defRPr/>
            </a:pPr>
            <a:r>
              <a:rPr lang="en-US">
                <a:latin typeface="Arial Rounded MT Bold" pitchFamily="34" charset="0"/>
              </a:rPr>
              <a:t>         Assistant Principals   				                          0.50</a:t>
            </a:r>
          </a:p>
          <a:p>
            <a:pPr fontAlgn="auto">
              <a:spcAft>
                <a:spcPts val="0"/>
              </a:spcAft>
              <a:buFont typeface="Arial"/>
              <a:buNone/>
              <a:defRPr/>
            </a:pPr>
            <a:r>
              <a:rPr lang="en-US">
                <a:latin typeface="Arial Rounded MT Bold" pitchFamily="34" charset="0"/>
              </a:rPr>
              <a:t>	Counselors	           				                                  1.00</a:t>
            </a:r>
          </a:p>
          <a:p>
            <a:pPr fontAlgn="auto">
              <a:spcAft>
                <a:spcPts val="0"/>
              </a:spcAft>
              <a:buFont typeface="Arial"/>
              <a:buNone/>
              <a:defRPr/>
            </a:pPr>
            <a:r>
              <a:rPr lang="en-US">
                <a:latin typeface="Arial Rounded MT Bold" pitchFamily="34" charset="0"/>
              </a:rPr>
              <a:t>	Librarians					                                          1.00				Total Units 		                                                                19.25</a:t>
            </a:r>
            <a:endParaRPr lang="en-US"/>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458200" cy="1815882"/>
          </a:xfrm>
          <a:prstGeom prst="rect">
            <a:avLst/>
          </a:prstGeom>
        </p:spPr>
        <p:txBody>
          <a:bodyPr wrap="square">
            <a:spAutoFit/>
          </a:bodyPr>
          <a:lstStyle/>
          <a:p>
            <a:r>
              <a:rPr lang="en-US" b="1">
                <a:latin typeface="Arial Rounded MT Bold" pitchFamily="34" charset="0"/>
              </a:rPr>
              <a:t>          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a:t>
            </a:r>
          </a:p>
          <a:p>
            <a:r>
              <a:rPr lang="en-US" b="1">
                <a:latin typeface="Arial Rounded MT Bold" pitchFamily="34" charset="0"/>
              </a:rPr>
              <a:t>		                 </a:t>
            </a:r>
            <a:r>
              <a:rPr lang="en-US" sz="2000" b="1">
                <a:latin typeface="Arial Rounded MT Bold" pitchFamily="34" charset="0"/>
              </a:rPr>
              <a:t>NOTASULGA HIGH SCHOOL-0060</a:t>
            </a:r>
          </a:p>
          <a:p>
            <a:r>
              <a:rPr lang="en-US" sz="2000" b="1">
                <a:latin typeface="Arial Rounded MT Bold" pitchFamily="34" charset="0"/>
              </a:rPr>
              <a:t>                                                            K-12</a:t>
            </a:r>
            <a:endParaRPr lang="en-US"/>
          </a:p>
        </p:txBody>
      </p:sp>
      <p:sp>
        <p:nvSpPr>
          <p:cNvPr id="3" name="Rectangle 2"/>
          <p:cNvSpPr/>
          <p:nvPr/>
        </p:nvSpPr>
        <p:spPr>
          <a:xfrm>
            <a:off x="228600" y="2438400"/>
            <a:ext cx="8763000" cy="4801314"/>
          </a:xfrm>
          <a:prstGeom prst="rect">
            <a:avLst/>
          </a:prstGeom>
        </p:spPr>
        <p:txBody>
          <a:bodyPr wrap="square">
            <a:spAutoFit/>
          </a:bodyPr>
          <a:lstStyle/>
          <a:p>
            <a:pPr>
              <a:buFont typeface="Arial" charset="0"/>
              <a:buNone/>
            </a:pPr>
            <a:r>
              <a:rPr lang="en-US">
                <a:latin typeface="Arial Rounded MT Bold" pitchFamily="34" charset="0"/>
              </a:rPr>
              <a:t>Salaries				                                  		            $ 1,102,128</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Fringe Benefits		                                               		  $      425,569</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Classroom Instructional Support  	                      	  $        17,775</a:t>
            </a:r>
          </a:p>
          <a:p>
            <a:pPr>
              <a:buFont typeface="Arial" charset="0"/>
              <a:buNone/>
            </a:pPr>
            <a:r>
              <a:rPr lang="en-US">
                <a:latin typeface="Arial Rounded MT Bold" pitchFamily="34" charset="0"/>
              </a:rPr>
              <a:t> </a:t>
            </a:r>
          </a:p>
          <a:p>
            <a:r>
              <a:rPr lang="en-US">
                <a:latin typeface="Arial Rounded MT Bold" pitchFamily="34" charset="0"/>
              </a:rPr>
              <a:t> Technology							                          $          9,875</a:t>
            </a:r>
          </a:p>
          <a:p>
            <a:endParaRPr lang="en-US">
              <a:latin typeface="Arial Rounded MT Bold" pitchFamily="34" charset="0"/>
            </a:endParaRPr>
          </a:p>
          <a:p>
            <a:r>
              <a:rPr lang="en-US">
                <a:latin typeface="Arial Rounded MT Bold" pitchFamily="34" charset="0"/>
              </a:rPr>
              <a:t> Library		                                                                          $         3,115</a:t>
            </a:r>
          </a:p>
          <a:p>
            <a:endParaRPr lang="en-US">
              <a:latin typeface="Arial Rounded MT Bold" pitchFamily="34" charset="0"/>
            </a:endParaRPr>
          </a:p>
          <a:p>
            <a:r>
              <a:rPr lang="en-US">
                <a:latin typeface="Arial Rounded MT Bold" pitchFamily="34" charset="0"/>
              </a:rPr>
              <a:t>Professional Development						  $         1,975</a:t>
            </a:r>
          </a:p>
          <a:p>
            <a:pPr>
              <a:buFont typeface="Arial" charset="0"/>
              <a:buNone/>
            </a:pPr>
            <a:r>
              <a:rPr lang="en-US">
                <a:latin typeface="Arial Rounded MT Bold" pitchFamily="34" charset="0"/>
              </a:rPr>
              <a:t>         </a:t>
            </a:r>
          </a:p>
          <a:p>
            <a:pPr>
              <a:buFont typeface="Arial" charset="0"/>
              <a:buNone/>
            </a:pPr>
            <a:r>
              <a:rPr lang="en-US">
                <a:latin typeface="Arial Rounded MT Bold" pitchFamily="34" charset="0"/>
              </a:rPr>
              <a:t>Textbooks 			                               		                  $      21,150</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Total Foundation                                                                 $ 1,581,587</a:t>
            </a:r>
          </a:p>
          <a:p>
            <a:pPr>
              <a:buFont typeface="Arial" charset="0"/>
              <a:buNone/>
            </a:pPr>
            <a:endParaRPr lang="en-US">
              <a:latin typeface="Arial Rounded MT Bold" pitchFamily="34" charset="0"/>
            </a:endParaRPr>
          </a:p>
          <a:p>
            <a:pPr>
              <a:buFont typeface="Arial" charset="0"/>
              <a:buNone/>
            </a:pPr>
            <a:endParaRPr lang="en-US">
              <a:latin typeface="Arial Rounded MT Bold"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458200" cy="1200329"/>
          </a:xfrm>
          <a:prstGeom prst="rect">
            <a:avLst/>
          </a:prstGeom>
        </p:spPr>
        <p:txBody>
          <a:bodyPr wrap="square">
            <a:spAutoFit/>
          </a:bodyPr>
          <a:lstStyle/>
          <a:p>
            <a:r>
              <a:rPr lang="en-US" b="1">
                <a:latin typeface="Arial Black" pitchFamily="34" charset="0"/>
              </a:rPr>
              <a:t>SUPPLEMENTAL INFORMATION TO PROPOSED FY 2023 BUDGET</a:t>
            </a:r>
            <a:br>
              <a:rPr lang="en-US" b="1">
                <a:latin typeface="Arial Black" pitchFamily="34" charset="0"/>
              </a:rPr>
            </a:br>
            <a:r>
              <a:rPr lang="en-US" b="1">
                <a:latin typeface="Arial Black" pitchFamily="34" charset="0"/>
              </a:rPr>
              <a:t>	                  As Required by Section 16-13-140,</a:t>
            </a:r>
            <a:br>
              <a:rPr lang="en-US" b="1">
                <a:latin typeface="Arial Black" pitchFamily="34" charset="0"/>
              </a:rPr>
            </a:br>
            <a:r>
              <a:rPr lang="en-US" b="1">
                <a:latin typeface="Arial Black" pitchFamily="34" charset="0"/>
              </a:rPr>
              <a:t>                                       Code of Alabama 1975</a:t>
            </a:r>
          </a:p>
          <a:p>
            <a:r>
              <a:rPr lang="en-US" b="1">
                <a:latin typeface="Arial Black" pitchFamily="34" charset="0"/>
              </a:rPr>
              <a:t>              	           NOTASULGA HIGH SCHOOL</a:t>
            </a:r>
          </a:p>
        </p:txBody>
      </p:sp>
      <p:graphicFrame>
        <p:nvGraphicFramePr>
          <p:cNvPr id="3" name="Table 2"/>
          <p:cNvGraphicFramePr>
            <a:graphicFrameLocks noGrp="1"/>
          </p:cNvGraphicFramePr>
          <p:nvPr>
            <p:extLst>
              <p:ext uri="{D42A27DB-BD31-4B8C-83A1-F6EECF244321}">
                <p14:modId xmlns:p14="http://schemas.microsoft.com/office/powerpoint/2010/main" val="2050059295"/>
              </p:ext>
            </p:extLst>
          </p:nvPr>
        </p:nvGraphicFramePr>
        <p:xfrm>
          <a:off x="381000" y="1371600"/>
          <a:ext cx="8458199" cy="5013582"/>
        </p:xfrm>
        <a:graphic>
          <a:graphicData uri="http://schemas.openxmlformats.org/drawingml/2006/table">
            <a:tbl>
              <a:tblPr firstRow="1" bandRow="1">
                <a:tableStyleId>{69C7853C-536D-4A76-A0AE-DD22124D55A5}</a:tableStyleId>
              </a:tblPr>
              <a:tblGrid>
                <a:gridCol w="1718630">
                  <a:extLst>
                    <a:ext uri="{9D8B030D-6E8A-4147-A177-3AD203B41FA5}">
                      <a16:colId xmlns:a16="http://schemas.microsoft.com/office/drawing/2014/main" val="20000"/>
                    </a:ext>
                  </a:extLst>
                </a:gridCol>
                <a:gridCol w="1140111">
                  <a:extLst>
                    <a:ext uri="{9D8B030D-6E8A-4147-A177-3AD203B41FA5}">
                      <a16:colId xmlns:a16="http://schemas.microsoft.com/office/drawing/2014/main" val="20001"/>
                    </a:ext>
                  </a:extLst>
                </a:gridCol>
                <a:gridCol w="1243759">
                  <a:extLst>
                    <a:ext uri="{9D8B030D-6E8A-4147-A177-3AD203B41FA5}">
                      <a16:colId xmlns:a16="http://schemas.microsoft.com/office/drawing/2014/main" val="20002"/>
                    </a:ext>
                  </a:extLst>
                </a:gridCol>
                <a:gridCol w="1322821">
                  <a:extLst>
                    <a:ext uri="{9D8B030D-6E8A-4147-A177-3AD203B41FA5}">
                      <a16:colId xmlns:a16="http://schemas.microsoft.com/office/drawing/2014/main" val="20003"/>
                    </a:ext>
                  </a:extLst>
                </a:gridCol>
                <a:gridCol w="1268338">
                  <a:extLst>
                    <a:ext uri="{9D8B030D-6E8A-4147-A177-3AD203B41FA5}">
                      <a16:colId xmlns:a16="http://schemas.microsoft.com/office/drawing/2014/main" val="20004"/>
                    </a:ext>
                  </a:extLst>
                </a:gridCol>
                <a:gridCol w="1764540">
                  <a:extLst>
                    <a:ext uri="{9D8B030D-6E8A-4147-A177-3AD203B41FA5}">
                      <a16:colId xmlns:a16="http://schemas.microsoft.com/office/drawing/2014/main" val="20005"/>
                    </a:ext>
                  </a:extLst>
                </a:gridCol>
              </a:tblGrid>
              <a:tr h="401610">
                <a:tc gridSpan="6">
                  <a:txBody>
                    <a:bodyPr/>
                    <a:lstStyle/>
                    <a:p>
                      <a:pPr algn="ctr"/>
                      <a:r>
                        <a:rPr lang="en-US"/>
                        <a:t>NUMBER BY SOURCE</a:t>
                      </a:r>
                      <a:r>
                        <a:rPr lang="en-US" baseline="0"/>
                        <a:t> OF FUNDS</a:t>
                      </a: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2248">
                <a:tc>
                  <a:txBody>
                    <a:bodyPr/>
                    <a:lstStyle/>
                    <a:p>
                      <a:pPr algn="ctr"/>
                      <a:endParaRPr lang="en-US"/>
                    </a:p>
                  </a:txBody>
                  <a:tcPr/>
                </a:tc>
                <a:tc gridSpan="5">
                  <a:txBody>
                    <a:bodyPr/>
                    <a:lstStyle/>
                    <a:p>
                      <a:pPr algn="ctr"/>
                      <a:r>
                        <a:rPr lang="en-US"/>
                        <a:t>Source of Funds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05226">
                <a:tc>
                  <a:txBody>
                    <a:bodyPr/>
                    <a:lstStyle/>
                    <a:p>
                      <a:r>
                        <a:rPr lang="en-US"/>
                        <a:t>Type</a:t>
                      </a:r>
                    </a:p>
                  </a:txBody>
                  <a:tcPr/>
                </a:tc>
                <a:tc>
                  <a:txBody>
                    <a:bodyPr/>
                    <a:lstStyle/>
                    <a:p>
                      <a:r>
                        <a:rPr lang="en-US" sz="1600"/>
                        <a:t>STATE</a:t>
                      </a:r>
                    </a:p>
                    <a:p>
                      <a:r>
                        <a:rPr lang="en-US" sz="1600"/>
                        <a:t>EARNED</a:t>
                      </a:r>
                    </a:p>
                  </a:txBody>
                  <a:tcPr/>
                </a:tc>
                <a:tc>
                  <a:txBody>
                    <a:bodyPr/>
                    <a:lstStyle/>
                    <a:p>
                      <a:r>
                        <a:rPr lang="en-US" sz="1600"/>
                        <a:t>OTHER STATE</a:t>
                      </a:r>
                    </a:p>
                  </a:txBody>
                  <a:tcPr/>
                </a:tc>
                <a:tc>
                  <a:txBody>
                    <a:bodyPr/>
                    <a:lstStyle/>
                    <a:p>
                      <a:r>
                        <a:rPr lang="en-US" sz="1600"/>
                        <a:t>FEDERAL</a:t>
                      </a:r>
                    </a:p>
                  </a:txBody>
                  <a:tcPr/>
                </a:tc>
                <a:tc>
                  <a:txBody>
                    <a:bodyPr/>
                    <a:lstStyle/>
                    <a:p>
                      <a:r>
                        <a:rPr lang="en-US" sz="1600"/>
                        <a:t>LOCAL</a:t>
                      </a:r>
                    </a:p>
                  </a:txBody>
                  <a:tcPr/>
                </a:tc>
                <a:tc>
                  <a:txBody>
                    <a:bodyPr/>
                    <a:lstStyle/>
                    <a:p>
                      <a:r>
                        <a:rPr lang="en-US" sz="1600"/>
                        <a:t>TOTAL EMPLOYEES</a:t>
                      </a:r>
                    </a:p>
                  </a:txBody>
                  <a:tcPr/>
                </a:tc>
                <a:extLst>
                  <a:ext uri="{0D108BD9-81ED-4DB2-BD59-A6C34878D82A}">
                    <a16:rowId xmlns:a16="http://schemas.microsoft.com/office/drawing/2014/main" val="10002"/>
                  </a:ext>
                </a:extLst>
              </a:tr>
              <a:tr h="477810">
                <a:tc>
                  <a:txBody>
                    <a:bodyPr/>
                    <a:lstStyle/>
                    <a:p>
                      <a:r>
                        <a:rPr lang="en-US"/>
                        <a:t>Teachers</a:t>
                      </a:r>
                    </a:p>
                  </a:txBody>
                  <a:tcPr/>
                </a:tc>
                <a:tc>
                  <a:txBody>
                    <a:bodyPr/>
                    <a:lstStyle/>
                    <a:p>
                      <a:pPr algn="ctr"/>
                      <a:r>
                        <a:rPr lang="en-US" sz="1600"/>
                        <a:t>16.25</a:t>
                      </a:r>
                    </a:p>
                  </a:txBody>
                  <a:tcPr/>
                </a:tc>
                <a:tc>
                  <a:txBody>
                    <a:bodyPr/>
                    <a:lstStyle/>
                    <a:p>
                      <a:pPr algn="ctr"/>
                      <a:r>
                        <a:rPr lang="en-US" sz="1600"/>
                        <a:t>2.00</a:t>
                      </a:r>
                    </a:p>
                  </a:txBody>
                  <a:tcPr/>
                </a:tc>
                <a:tc>
                  <a:txBody>
                    <a:bodyPr/>
                    <a:lstStyle/>
                    <a:p>
                      <a:pPr algn="ctr"/>
                      <a:r>
                        <a:rPr lang="en-US" sz="1600"/>
                        <a:t>8.73</a:t>
                      </a:r>
                    </a:p>
                  </a:txBody>
                  <a:tcPr/>
                </a:tc>
                <a:tc>
                  <a:txBody>
                    <a:bodyPr/>
                    <a:lstStyle/>
                    <a:p>
                      <a:pPr algn="ctr"/>
                      <a:endParaRPr lang="en-US"/>
                    </a:p>
                  </a:txBody>
                  <a:tcPr/>
                </a:tc>
                <a:tc>
                  <a:txBody>
                    <a:bodyPr/>
                    <a:lstStyle/>
                    <a:p>
                      <a:pPr algn="ctr"/>
                      <a:r>
                        <a:rPr lang="en-US" sz="1600"/>
                        <a:t>26.98</a:t>
                      </a:r>
                    </a:p>
                  </a:txBody>
                  <a:tcPr/>
                </a:tc>
                <a:extLst>
                  <a:ext uri="{0D108BD9-81ED-4DB2-BD59-A6C34878D82A}">
                    <a16:rowId xmlns:a16="http://schemas.microsoft.com/office/drawing/2014/main" val="10003"/>
                  </a:ext>
                </a:extLst>
              </a:tr>
              <a:tr h="382248">
                <a:tc>
                  <a:txBody>
                    <a:bodyPr/>
                    <a:lstStyle/>
                    <a:p>
                      <a:r>
                        <a:rPr lang="en-US"/>
                        <a:t>Librarians</a:t>
                      </a:r>
                    </a:p>
                  </a:txBody>
                  <a:tcPr/>
                </a:tc>
                <a:tc>
                  <a:txBody>
                    <a:bodyPr/>
                    <a:lstStyle/>
                    <a:p>
                      <a:pPr algn="ctr"/>
                      <a:r>
                        <a:rPr lang="en-US" sz="1600"/>
                        <a:t>1.00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a:p>
                  </a:txBody>
                  <a:tcPr/>
                </a:tc>
                <a:tc>
                  <a:txBody>
                    <a:bodyPr/>
                    <a:lstStyle/>
                    <a:p>
                      <a:pPr algn="ctr"/>
                      <a:r>
                        <a:rPr lang="en-US" sz="1600"/>
                        <a:t>1.00</a:t>
                      </a:r>
                    </a:p>
                  </a:txBody>
                  <a:tcPr/>
                </a:tc>
                <a:extLst>
                  <a:ext uri="{0D108BD9-81ED-4DB2-BD59-A6C34878D82A}">
                    <a16:rowId xmlns:a16="http://schemas.microsoft.com/office/drawing/2014/main" val="10004"/>
                  </a:ext>
                </a:extLst>
              </a:tr>
              <a:tr h="391010">
                <a:tc>
                  <a:txBody>
                    <a:bodyPr/>
                    <a:lstStyle/>
                    <a:p>
                      <a:r>
                        <a:rPr lang="en-US"/>
                        <a:t>Counselors</a:t>
                      </a:r>
                    </a:p>
                  </a:txBody>
                  <a:tcPr/>
                </a:tc>
                <a:tc>
                  <a:txBody>
                    <a:bodyPr/>
                    <a:lstStyle/>
                    <a:p>
                      <a:pPr algn="ctr"/>
                      <a:r>
                        <a:rPr lang="en-US" sz="1600"/>
                        <a:t>1.00</a:t>
                      </a:r>
                    </a:p>
                  </a:txBody>
                  <a:tcPr/>
                </a:tc>
                <a:tc>
                  <a:txBody>
                    <a:bodyPr/>
                    <a:lstStyle/>
                    <a:p>
                      <a:pPr algn="ctr"/>
                      <a:endParaRPr lang="en-US" sz="1600"/>
                    </a:p>
                  </a:txBody>
                  <a:tcPr/>
                </a:tc>
                <a:tc>
                  <a:txBody>
                    <a:bodyPr/>
                    <a:lstStyle/>
                    <a:p>
                      <a:pPr algn="ctr"/>
                      <a:r>
                        <a:rPr lang="en-US" sz="1600"/>
                        <a:t>1.00</a:t>
                      </a:r>
                    </a:p>
                  </a:txBody>
                  <a:tcPr/>
                </a:tc>
                <a:tc>
                  <a:txBody>
                    <a:bodyPr/>
                    <a:lstStyle/>
                    <a:p>
                      <a:pPr algn="ctr"/>
                      <a:endParaRPr lang="en-US"/>
                    </a:p>
                  </a:txBody>
                  <a:tcPr/>
                </a:tc>
                <a:tc>
                  <a:txBody>
                    <a:bodyPr/>
                    <a:lstStyle/>
                    <a:p>
                      <a:pPr algn="ctr"/>
                      <a:r>
                        <a:rPr lang="en-US" sz="1600"/>
                        <a:t>2.00</a:t>
                      </a:r>
                    </a:p>
                  </a:txBody>
                  <a:tcPr/>
                </a:tc>
                <a:extLst>
                  <a:ext uri="{0D108BD9-81ED-4DB2-BD59-A6C34878D82A}">
                    <a16:rowId xmlns:a16="http://schemas.microsoft.com/office/drawing/2014/main" val="10005"/>
                  </a:ext>
                </a:extLst>
              </a:tr>
              <a:tr h="668934">
                <a:tc>
                  <a:txBody>
                    <a:bodyPr/>
                    <a:lstStyle/>
                    <a:p>
                      <a:r>
                        <a:rPr lang="en-US"/>
                        <a:t>Administrators</a:t>
                      </a:r>
                    </a:p>
                  </a:txBody>
                  <a:tcPr/>
                </a:tc>
                <a:tc>
                  <a:txBody>
                    <a:bodyPr/>
                    <a:lstStyle/>
                    <a:p>
                      <a:pPr algn="ctr"/>
                      <a:r>
                        <a:rPr lang="en-US" sz="1600"/>
                        <a:t>1.50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a:p>
                  </a:txBody>
                  <a:tcPr/>
                </a:tc>
                <a:tc>
                  <a:txBody>
                    <a:bodyPr/>
                    <a:lstStyle/>
                    <a:p>
                      <a:pPr algn="ctr"/>
                      <a:r>
                        <a:rPr lang="en-US" sz="1600"/>
                        <a:t>1.50</a:t>
                      </a:r>
                    </a:p>
                  </a:txBody>
                  <a:tcPr/>
                </a:tc>
                <a:extLst>
                  <a:ext uri="{0D108BD9-81ED-4DB2-BD59-A6C34878D82A}">
                    <a16:rowId xmlns:a16="http://schemas.microsoft.com/office/drawing/2014/main" val="10006"/>
                  </a:ext>
                </a:extLst>
              </a:tr>
              <a:tr h="653314">
                <a:tc>
                  <a:txBody>
                    <a:bodyPr/>
                    <a:lstStyle/>
                    <a:p>
                      <a:r>
                        <a:rPr lang="en-US"/>
                        <a:t>Cert Supp Personnel</a:t>
                      </a:r>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.14</a:t>
                      </a:r>
                    </a:p>
                  </a:txBody>
                  <a:tcPr/>
                </a:tc>
                <a:tc>
                  <a:txBody>
                    <a:bodyPr/>
                    <a:lstStyle/>
                    <a:p>
                      <a:pPr algn="ctr"/>
                      <a:endParaRPr lang="en-US"/>
                    </a:p>
                  </a:txBody>
                  <a:tcPr/>
                </a:tc>
                <a:tc>
                  <a:txBody>
                    <a:bodyPr/>
                    <a:lstStyle/>
                    <a:p>
                      <a:pPr algn="ctr"/>
                      <a:r>
                        <a:rPr lang="en-US" sz="1600"/>
                        <a:t>.14</a:t>
                      </a:r>
                    </a:p>
                  </a:txBody>
                  <a:tcPr/>
                </a:tc>
                <a:extLst>
                  <a:ext uri="{0D108BD9-81ED-4DB2-BD59-A6C34878D82A}">
                    <a16:rowId xmlns:a16="http://schemas.microsoft.com/office/drawing/2014/main" val="10007"/>
                  </a:ext>
                </a:extLst>
              </a:tr>
              <a:tr h="668934">
                <a:tc>
                  <a:txBody>
                    <a:bodyPr/>
                    <a:lstStyle/>
                    <a:p>
                      <a:r>
                        <a:rPr lang="en-US"/>
                        <a:t>Non</a:t>
                      </a:r>
                      <a:r>
                        <a:rPr lang="en-US" baseline="0"/>
                        <a:t> Cert Supp Pers</a:t>
                      </a:r>
                      <a:endParaRPr lang="en-US"/>
                    </a:p>
                  </a:txBody>
                  <a:tcPr/>
                </a:tc>
                <a:tc>
                  <a:txBody>
                    <a:bodyPr/>
                    <a:lstStyle/>
                    <a:p>
                      <a:pPr algn="ctr"/>
                      <a:endParaRPr lang="en-US" sz="1600"/>
                    </a:p>
                  </a:txBody>
                  <a:tcPr/>
                </a:tc>
                <a:tc>
                  <a:txBody>
                    <a:bodyPr/>
                    <a:lstStyle/>
                    <a:p>
                      <a:pPr algn="ctr"/>
                      <a:r>
                        <a:rPr lang="en-US" sz="1600"/>
                        <a:t>6.00</a:t>
                      </a:r>
                    </a:p>
                  </a:txBody>
                  <a:tcPr/>
                </a:tc>
                <a:tc>
                  <a:txBody>
                    <a:bodyPr/>
                    <a:lstStyle/>
                    <a:p>
                      <a:pPr algn="ctr"/>
                      <a:r>
                        <a:rPr lang="en-US" sz="1600"/>
                        <a:t>5.64</a:t>
                      </a:r>
                    </a:p>
                  </a:txBody>
                  <a:tcPr/>
                </a:tc>
                <a:tc>
                  <a:txBody>
                    <a:bodyPr/>
                    <a:lstStyle/>
                    <a:p>
                      <a:pPr algn="ctr"/>
                      <a:endParaRPr lang="en-US"/>
                    </a:p>
                  </a:txBody>
                  <a:tcPr/>
                </a:tc>
                <a:tc>
                  <a:txBody>
                    <a:bodyPr/>
                    <a:lstStyle/>
                    <a:p>
                      <a:pPr algn="ctr"/>
                      <a:r>
                        <a:rPr lang="en-US" sz="1600"/>
                        <a:t>11.64</a:t>
                      </a:r>
                    </a:p>
                    <a:p>
                      <a:pPr algn="ctr"/>
                      <a:endParaRPr lang="en-US" sz="1600"/>
                    </a:p>
                  </a:txBody>
                  <a:tcPr/>
                </a:tc>
                <a:extLst>
                  <a:ext uri="{0D108BD9-81ED-4DB2-BD59-A6C34878D82A}">
                    <a16:rowId xmlns:a16="http://schemas.microsoft.com/office/drawing/2014/main" val="10008"/>
                  </a:ext>
                </a:extLst>
              </a:tr>
              <a:tr h="382248">
                <a:tc>
                  <a:txBody>
                    <a:bodyPr/>
                    <a:lstStyle/>
                    <a:p>
                      <a:r>
                        <a:rPr lang="en-US"/>
                        <a:t>Total</a:t>
                      </a:r>
                    </a:p>
                  </a:txBody>
                  <a:tcPr/>
                </a:tc>
                <a:tc>
                  <a:txBody>
                    <a:bodyPr/>
                    <a:lstStyle/>
                    <a:p>
                      <a:pPr algn="ctr"/>
                      <a:r>
                        <a:rPr lang="en-US" sz="1600"/>
                        <a:t>19.75</a:t>
                      </a:r>
                    </a:p>
                  </a:txBody>
                  <a:tcPr/>
                </a:tc>
                <a:tc>
                  <a:txBody>
                    <a:bodyPr/>
                    <a:lstStyle/>
                    <a:p>
                      <a:pPr algn="ctr"/>
                      <a:r>
                        <a:rPr lang="en-US" sz="1600"/>
                        <a:t>8.00</a:t>
                      </a:r>
                    </a:p>
                  </a:txBody>
                  <a:tcPr/>
                </a:tc>
                <a:tc>
                  <a:txBody>
                    <a:bodyPr/>
                    <a:lstStyle/>
                    <a:p>
                      <a:pPr algn="ctr"/>
                      <a:r>
                        <a:rPr lang="en-US" sz="1600"/>
                        <a:t>15.51</a:t>
                      </a:r>
                    </a:p>
                  </a:txBody>
                  <a:tcPr/>
                </a:tc>
                <a:tc>
                  <a:txBody>
                    <a:bodyPr/>
                    <a:lstStyle/>
                    <a:p>
                      <a:pPr algn="ctr"/>
                      <a:endParaRPr lang="en-US" sz="1600"/>
                    </a:p>
                  </a:txBody>
                  <a:tcPr/>
                </a:tc>
                <a:tc>
                  <a:txBody>
                    <a:bodyPr/>
                    <a:lstStyle/>
                    <a:p>
                      <a:pPr algn="ctr"/>
                      <a:r>
                        <a:rPr lang="en-US" sz="1600"/>
                        <a:t>43.26</a:t>
                      </a:r>
                    </a:p>
                  </a:txBody>
                  <a:tcPr/>
                </a:tc>
                <a:extLst>
                  <a:ext uri="{0D108BD9-81ED-4DB2-BD59-A6C34878D82A}">
                    <a16:rowId xmlns:a16="http://schemas.microsoft.com/office/drawing/2014/main" val="10009"/>
                  </a:ext>
                </a:extLst>
              </a:tr>
            </a:tbl>
          </a:graphicData>
        </a:graphic>
      </p:graphicFrame>
      <p:sp>
        <p:nvSpPr>
          <p:cNvPr id="4" name="Rectangle 3"/>
          <p:cNvSpPr/>
          <p:nvPr/>
        </p:nvSpPr>
        <p:spPr>
          <a:xfrm>
            <a:off x="457200" y="6477000"/>
            <a:ext cx="8534400" cy="369332"/>
          </a:xfrm>
          <a:prstGeom prst="rect">
            <a:avLst/>
          </a:prstGeom>
        </p:spPr>
        <p:txBody>
          <a:bodyPr wrap="square">
            <a:spAutoFit/>
          </a:bodyPr>
          <a:lstStyle/>
          <a:p>
            <a:r>
              <a:rPr lang="en-US">
                <a:latin typeface="Berlin Sans FB Demi" pitchFamily="34" charset="0"/>
              </a:rPr>
              <a:t>Local School Funds  Budgeted:  Public - $44,007 ; Non-Public - $23,971 =  $67,978</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8001000" cy="1754326"/>
          </a:xfrm>
          <a:prstGeom prst="rect">
            <a:avLst/>
          </a:prstGeom>
        </p:spPr>
        <p:txBody>
          <a:bodyPr wrap="square">
            <a:spAutoFit/>
          </a:bodyPr>
          <a:lstStyle/>
          <a:p>
            <a:r>
              <a:rPr lang="en-US" b="1">
                <a:latin typeface="Arial Rounded MT Bold" pitchFamily="34" charset="0"/>
              </a:rPr>
              <a:t>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 </a:t>
            </a:r>
          </a:p>
          <a:p>
            <a:endParaRPr lang="en-US" b="1">
              <a:latin typeface="Arial Rounded MT Bold" pitchFamily="34" charset="0"/>
            </a:endParaRPr>
          </a:p>
          <a:p>
            <a:r>
              <a:rPr lang="en-US" b="1">
                <a:latin typeface="Arial Rounded MT Bold" pitchFamily="34" charset="0"/>
              </a:rPr>
              <a:t>		    TUSKEGEE PUBLIC SCHOOL-0095</a:t>
            </a:r>
          </a:p>
          <a:p>
            <a:r>
              <a:rPr lang="en-US" b="1">
                <a:latin typeface="Arial Rounded MT Bold" pitchFamily="34" charset="0"/>
              </a:rPr>
              <a:t>				                      4-6	</a:t>
            </a:r>
            <a:endParaRPr lang="en-US"/>
          </a:p>
        </p:txBody>
      </p:sp>
      <p:sp>
        <p:nvSpPr>
          <p:cNvPr id="3" name="Rectangle 2"/>
          <p:cNvSpPr/>
          <p:nvPr/>
        </p:nvSpPr>
        <p:spPr>
          <a:xfrm>
            <a:off x="685800" y="1982926"/>
            <a:ext cx="8305800" cy="3970318"/>
          </a:xfrm>
          <a:prstGeom prst="rect">
            <a:avLst/>
          </a:prstGeom>
        </p:spPr>
        <p:txBody>
          <a:bodyPr wrap="square" lIns="91440" tIns="45720" rIns="91440" bIns="45720" anchor="t">
            <a:spAutoFit/>
          </a:bodyPr>
          <a:lstStyle/>
          <a:p>
            <a:pPr fontAlgn="auto">
              <a:spcAft>
                <a:spcPts val="0"/>
              </a:spcAft>
              <a:buFont typeface="Arial"/>
              <a:buNone/>
              <a:defRPr/>
            </a:pPr>
            <a:endParaRPr lang="en-US" b="1"/>
          </a:p>
          <a:p>
            <a:pPr fontAlgn="auto">
              <a:spcAft>
                <a:spcPts val="0"/>
              </a:spcAft>
              <a:buFont typeface="Arial"/>
              <a:buNone/>
              <a:defRPr/>
            </a:pPr>
            <a:endParaRPr lang="en-US">
              <a:latin typeface="Arial Rounded MT Bold" pitchFamily="34" charset="0"/>
            </a:endParaRPr>
          </a:p>
          <a:p>
            <a:pPr>
              <a:defRPr/>
            </a:pPr>
            <a:r>
              <a:rPr lang="en-US">
                <a:latin typeface="Arial Rounded MT Bold"/>
              </a:rPr>
              <a:t> ADM (Prior year used for allocation purpose)                      293.3</a:t>
            </a:r>
            <a:endParaRPr lang="en-US">
              <a:latin typeface="Arial Rounded MT Bold" pitchFamily="34" charset="0"/>
            </a:endParaRP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a:rPr>
              <a:t>								</a:t>
            </a:r>
          </a:p>
          <a:p>
            <a:pPr>
              <a:defRPr/>
            </a:pPr>
            <a:r>
              <a:rPr lang="en-US" u="sng">
                <a:latin typeface="Arial Rounded MT Bold"/>
              </a:rPr>
              <a:t>Earned Units   </a:t>
            </a:r>
            <a:r>
              <a:rPr lang="en-US">
                <a:latin typeface="Arial Rounded MT Bold"/>
              </a:rPr>
              <a:t>							</a:t>
            </a:r>
            <a:endParaRPr lang="en-US">
              <a:latin typeface="Arial Rounded MT Bold" pitchFamily="34" charset="0"/>
            </a:endParaRPr>
          </a:p>
          <a:p>
            <a:pPr>
              <a:defRPr/>
            </a:pPr>
            <a:r>
              <a:rPr lang="en-US">
                <a:latin typeface="Arial Rounded MT Bold"/>
              </a:rPr>
              <a:t>   Teachers	             			                                                       14.35	</a:t>
            </a:r>
          </a:p>
          <a:p>
            <a:pPr>
              <a:defRPr/>
            </a:pPr>
            <a:r>
              <a:rPr lang="en-US">
                <a:latin typeface="Arial Rounded MT Bold"/>
              </a:rPr>
              <a:t>   Principals                                                                                          1.00</a:t>
            </a:r>
          </a:p>
          <a:p>
            <a:pPr>
              <a:defRPr/>
            </a:pPr>
            <a:r>
              <a:rPr lang="en-US">
                <a:latin typeface="Arial Rounded MT Bold"/>
              </a:rPr>
              <a:t>   Assistant Principals   				                                         0.50</a:t>
            </a:r>
          </a:p>
          <a:p>
            <a:pPr>
              <a:defRPr/>
            </a:pPr>
            <a:r>
              <a:rPr lang="en-US">
                <a:latin typeface="Arial Rounded MT Bold"/>
              </a:rPr>
              <a:t>   Counselors	           				                                         1.00 </a:t>
            </a:r>
            <a:endParaRPr lang="en-US">
              <a:latin typeface="Arial Rounded MT Bold" pitchFamily="34" charset="0"/>
            </a:endParaRPr>
          </a:p>
          <a:p>
            <a:pPr>
              <a:defRPr/>
            </a:pPr>
            <a:r>
              <a:rPr lang="en-US">
                <a:latin typeface="Arial Rounded MT Bold"/>
              </a:rPr>
              <a:t>   Librarians					                                                         1.00</a:t>
            </a:r>
          </a:p>
          <a:p>
            <a:pPr>
              <a:defRPr/>
            </a:pPr>
            <a:r>
              <a:rPr lang="en-US">
                <a:latin typeface="Arial Rounded MT Bold"/>
              </a:rPr>
              <a:t>	     </a:t>
            </a:r>
            <a:endParaRPr lang="en-US" u="sng">
              <a:latin typeface="Arial Rounded MT Bold" pitchFamily="34" charset="0"/>
            </a:endParaRPr>
          </a:p>
          <a:p>
            <a:pPr>
              <a:defRPr/>
            </a:pPr>
            <a:endParaRPr lang="en-US" u="sng">
              <a:latin typeface="Arial Rounded MT Bold" pitchFamily="34" charset="0"/>
            </a:endParaRPr>
          </a:p>
          <a:p>
            <a:pPr>
              <a:defRPr/>
            </a:pPr>
            <a:r>
              <a:rPr lang="en-US">
                <a:latin typeface="Arial Rounded MT Bold"/>
              </a:rPr>
              <a:t> Total Units 		                                                                               17.85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6634"/>
            <a:ext cx="7848600" cy="1815882"/>
          </a:xfrm>
          <a:prstGeom prst="rect">
            <a:avLst/>
          </a:prstGeom>
        </p:spPr>
        <p:txBody>
          <a:bodyPr wrap="square">
            <a:spAutoFit/>
          </a:bodyPr>
          <a:lstStyle/>
          <a:p>
            <a:r>
              <a:rPr lang="en-US" b="1">
                <a:latin typeface="Arial Rounded MT Bold" pitchFamily="34" charset="0"/>
              </a:rPr>
              <a:t>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a:t>
            </a:r>
          </a:p>
          <a:p>
            <a:r>
              <a:rPr lang="en-US" b="1">
                <a:latin typeface="Arial Rounded MT Bold" pitchFamily="34" charset="0"/>
              </a:rPr>
              <a:t>		</a:t>
            </a:r>
            <a:r>
              <a:rPr lang="en-US" sz="2000" b="1">
                <a:latin typeface="Arial Rounded MT Bold" pitchFamily="34" charset="0"/>
              </a:rPr>
              <a:t>TUSKEGEE PUBLIC SCHOOL-0095</a:t>
            </a:r>
          </a:p>
          <a:p>
            <a:r>
              <a:rPr lang="en-US" sz="2000" b="1">
                <a:latin typeface="Arial Rounded MT Bold" pitchFamily="34" charset="0"/>
              </a:rPr>
              <a:t>                                                        4-6</a:t>
            </a:r>
            <a:endParaRPr lang="en-US"/>
          </a:p>
        </p:txBody>
      </p:sp>
      <p:sp>
        <p:nvSpPr>
          <p:cNvPr id="3" name="Rectangle 2"/>
          <p:cNvSpPr/>
          <p:nvPr/>
        </p:nvSpPr>
        <p:spPr>
          <a:xfrm>
            <a:off x="228600" y="2286000"/>
            <a:ext cx="8305800" cy="3970318"/>
          </a:xfrm>
          <a:prstGeom prst="rect">
            <a:avLst/>
          </a:prstGeom>
        </p:spPr>
        <p:txBody>
          <a:bodyPr wrap="square">
            <a:spAutoFit/>
          </a:bodyPr>
          <a:lstStyle/>
          <a:p>
            <a:pPr>
              <a:buFont typeface="Arial" charset="0"/>
              <a:buNone/>
            </a:pPr>
            <a:r>
              <a:rPr lang="en-US">
                <a:latin typeface="Arial Rounded MT Bold" pitchFamily="34" charset="0"/>
              </a:rPr>
              <a:t>Salaries				                                                       	$ 1,012,845</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Fringe Benefits		                                                        $    386,466</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Classroom Instructional Support  	                       $       16,065</a:t>
            </a:r>
          </a:p>
          <a:p>
            <a:pPr>
              <a:buFont typeface="Arial" charset="0"/>
              <a:buNone/>
            </a:pPr>
            <a:r>
              <a:rPr lang="en-US">
                <a:latin typeface="Arial Rounded MT Bold" pitchFamily="34" charset="0"/>
              </a:rPr>
              <a:t>                  </a:t>
            </a:r>
          </a:p>
          <a:p>
            <a:pPr>
              <a:buFont typeface="Arial" charset="0"/>
              <a:buNone/>
            </a:pPr>
            <a:r>
              <a:rPr lang="en-US">
                <a:latin typeface="Arial Rounded MT Bold" pitchFamily="34" charset="0"/>
              </a:rPr>
              <a:t>Technology			                                                       $          8,925</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Library Enhancement				                       $          2,815</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Professional Development				               $         1,785</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Textbooks									       $      21,997</a:t>
            </a:r>
          </a:p>
          <a:p>
            <a:pPr>
              <a:buFont typeface="Arial" charset="0"/>
              <a:buNone/>
            </a:pPr>
            <a:endParaRPr lang="en-US">
              <a:latin typeface="Arial Rounded MT Bold"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1477328"/>
          </a:xfrm>
          <a:prstGeom prst="rect">
            <a:avLst/>
          </a:prstGeom>
        </p:spPr>
        <p:txBody>
          <a:bodyPr wrap="square">
            <a:spAutoFit/>
          </a:bodyPr>
          <a:lstStyle/>
          <a:p>
            <a:r>
              <a:rPr lang="en-US" b="1">
                <a:latin typeface="Arial Rounded MT Bold" pitchFamily="34" charset="0"/>
              </a:rPr>
              <a:t>            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TUSKEGEE PUBLIC SCHOOL</a:t>
            </a:r>
          </a:p>
          <a:p>
            <a:r>
              <a:rPr lang="en-US" b="1">
                <a:latin typeface="Arial Rounded MT Bold" pitchFamily="34" charset="0"/>
              </a:rPr>
              <a:t>  </a:t>
            </a:r>
          </a:p>
        </p:txBody>
      </p:sp>
      <p:graphicFrame>
        <p:nvGraphicFramePr>
          <p:cNvPr id="4" name="Table 3"/>
          <p:cNvGraphicFramePr>
            <a:graphicFrameLocks noGrp="1"/>
          </p:cNvGraphicFramePr>
          <p:nvPr>
            <p:extLst>
              <p:ext uri="{D42A27DB-BD31-4B8C-83A1-F6EECF244321}">
                <p14:modId xmlns:p14="http://schemas.microsoft.com/office/powerpoint/2010/main" val="2459170769"/>
              </p:ext>
            </p:extLst>
          </p:nvPr>
        </p:nvGraphicFramePr>
        <p:xfrm>
          <a:off x="315310" y="1261241"/>
          <a:ext cx="8676289" cy="5222042"/>
        </p:xfrm>
        <a:graphic>
          <a:graphicData uri="http://schemas.openxmlformats.org/drawingml/2006/table">
            <a:tbl>
              <a:tblPr firstRow="1" bandRow="1">
                <a:tableStyleId>{69C7853C-536D-4A76-A0AE-DD22124D55A5}</a:tableStyleId>
              </a:tblPr>
              <a:tblGrid>
                <a:gridCol w="1762945">
                  <a:extLst>
                    <a:ext uri="{9D8B030D-6E8A-4147-A177-3AD203B41FA5}">
                      <a16:colId xmlns:a16="http://schemas.microsoft.com/office/drawing/2014/main" val="20000"/>
                    </a:ext>
                  </a:extLst>
                </a:gridCol>
                <a:gridCol w="1169506">
                  <a:extLst>
                    <a:ext uri="{9D8B030D-6E8A-4147-A177-3AD203B41FA5}">
                      <a16:colId xmlns:a16="http://schemas.microsoft.com/office/drawing/2014/main" val="20001"/>
                    </a:ext>
                  </a:extLst>
                </a:gridCol>
                <a:gridCol w="1275829">
                  <a:extLst>
                    <a:ext uri="{9D8B030D-6E8A-4147-A177-3AD203B41FA5}">
                      <a16:colId xmlns:a16="http://schemas.microsoft.com/office/drawing/2014/main" val="20002"/>
                    </a:ext>
                  </a:extLst>
                </a:gridCol>
                <a:gridCol w="1488464">
                  <a:extLst>
                    <a:ext uri="{9D8B030D-6E8A-4147-A177-3AD203B41FA5}">
                      <a16:colId xmlns:a16="http://schemas.microsoft.com/office/drawing/2014/main" val="20003"/>
                    </a:ext>
                  </a:extLst>
                </a:gridCol>
                <a:gridCol w="1169506">
                  <a:extLst>
                    <a:ext uri="{9D8B030D-6E8A-4147-A177-3AD203B41FA5}">
                      <a16:colId xmlns:a16="http://schemas.microsoft.com/office/drawing/2014/main" val="20004"/>
                    </a:ext>
                  </a:extLst>
                </a:gridCol>
                <a:gridCol w="1810039">
                  <a:extLst>
                    <a:ext uri="{9D8B030D-6E8A-4147-A177-3AD203B41FA5}">
                      <a16:colId xmlns:a16="http://schemas.microsoft.com/office/drawing/2014/main" val="20005"/>
                    </a:ext>
                  </a:extLst>
                </a:gridCol>
              </a:tblGrid>
              <a:tr h="356488">
                <a:tc gridSpan="6">
                  <a:txBody>
                    <a:bodyPr/>
                    <a:lstStyle/>
                    <a:p>
                      <a:pPr algn="ctr"/>
                      <a:r>
                        <a:rPr lang="en-US"/>
                        <a:t>NUMBER BY SOURCE</a:t>
                      </a:r>
                      <a:r>
                        <a:rPr lang="en-US" baseline="0"/>
                        <a:t> OF FUNDS</a:t>
                      </a: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6488">
                <a:tc>
                  <a:txBody>
                    <a:bodyPr/>
                    <a:lstStyle/>
                    <a:p>
                      <a:pPr algn="ctr"/>
                      <a:endParaRPr lang="en-US"/>
                    </a:p>
                  </a:txBody>
                  <a:tcPr/>
                </a:tc>
                <a:tc gridSpan="5">
                  <a:txBody>
                    <a:bodyPr/>
                    <a:lstStyle/>
                    <a:p>
                      <a:pPr algn="ctr"/>
                      <a:r>
                        <a:rPr lang="en-US"/>
                        <a:t>Source of Funds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64439">
                <a:tc>
                  <a:txBody>
                    <a:bodyPr/>
                    <a:lstStyle/>
                    <a:p>
                      <a:r>
                        <a:rPr lang="en-US"/>
                        <a:t>Type</a:t>
                      </a:r>
                    </a:p>
                  </a:txBody>
                  <a:tcPr/>
                </a:tc>
                <a:tc>
                  <a:txBody>
                    <a:bodyPr/>
                    <a:lstStyle/>
                    <a:p>
                      <a:r>
                        <a:rPr lang="en-US" sz="1600"/>
                        <a:t>STATE</a:t>
                      </a:r>
                    </a:p>
                    <a:p>
                      <a:r>
                        <a:rPr lang="en-US" sz="1600"/>
                        <a:t>EARNED</a:t>
                      </a:r>
                    </a:p>
                  </a:txBody>
                  <a:tcPr/>
                </a:tc>
                <a:tc>
                  <a:txBody>
                    <a:bodyPr/>
                    <a:lstStyle/>
                    <a:p>
                      <a:r>
                        <a:rPr lang="en-US" sz="1600"/>
                        <a:t>OTHER STATE</a:t>
                      </a:r>
                    </a:p>
                  </a:txBody>
                  <a:tcPr/>
                </a:tc>
                <a:tc>
                  <a:txBody>
                    <a:bodyPr/>
                    <a:lstStyle/>
                    <a:p>
                      <a:r>
                        <a:rPr lang="en-US" sz="1600"/>
                        <a:t>FEDERAL</a:t>
                      </a:r>
                    </a:p>
                  </a:txBody>
                  <a:tcPr/>
                </a:tc>
                <a:tc>
                  <a:txBody>
                    <a:bodyPr/>
                    <a:lstStyle/>
                    <a:p>
                      <a:r>
                        <a:rPr lang="en-US" sz="1600"/>
                        <a:t>LOCAL</a:t>
                      </a:r>
                    </a:p>
                  </a:txBody>
                  <a:tcPr/>
                </a:tc>
                <a:tc>
                  <a:txBody>
                    <a:bodyPr/>
                    <a:lstStyle/>
                    <a:p>
                      <a:r>
                        <a:rPr lang="en-US" sz="1600"/>
                        <a:t>TOTAL EMPLOYEES</a:t>
                      </a:r>
                    </a:p>
                  </a:txBody>
                  <a:tcPr/>
                </a:tc>
                <a:extLst>
                  <a:ext uri="{0D108BD9-81ED-4DB2-BD59-A6C34878D82A}">
                    <a16:rowId xmlns:a16="http://schemas.microsoft.com/office/drawing/2014/main" val="10002"/>
                  </a:ext>
                </a:extLst>
              </a:tr>
              <a:tr h="362400">
                <a:tc>
                  <a:txBody>
                    <a:bodyPr/>
                    <a:lstStyle/>
                    <a:p>
                      <a:r>
                        <a:rPr lang="en-US"/>
                        <a:t>Teachers</a:t>
                      </a:r>
                    </a:p>
                  </a:txBody>
                  <a:tcPr/>
                </a:tc>
                <a:tc>
                  <a:txBody>
                    <a:bodyPr/>
                    <a:lstStyle/>
                    <a:p>
                      <a:pPr algn="ctr"/>
                      <a:r>
                        <a:rPr lang="en-US" sz="1600"/>
                        <a:t>14.35</a:t>
                      </a:r>
                    </a:p>
                  </a:txBody>
                  <a:tcPr/>
                </a:tc>
                <a:tc>
                  <a:txBody>
                    <a:bodyPr/>
                    <a:lstStyle/>
                    <a:p>
                      <a:pPr algn="ctr"/>
                      <a:endParaRPr lang="en-US" sz="1600"/>
                    </a:p>
                  </a:txBody>
                  <a:tcPr/>
                </a:tc>
                <a:tc>
                  <a:txBody>
                    <a:bodyPr/>
                    <a:lstStyle/>
                    <a:p>
                      <a:pPr algn="ctr"/>
                      <a:r>
                        <a:rPr lang="en-US" sz="1600"/>
                        <a:t>5.77</a:t>
                      </a:r>
                    </a:p>
                  </a:txBody>
                  <a:tcPr/>
                </a:tc>
                <a:tc>
                  <a:txBody>
                    <a:bodyPr/>
                    <a:lstStyle/>
                    <a:p>
                      <a:pPr algn="ctr"/>
                      <a:endParaRPr lang="en-US" sz="1600"/>
                    </a:p>
                  </a:txBody>
                  <a:tcPr/>
                </a:tc>
                <a:tc>
                  <a:txBody>
                    <a:bodyPr/>
                    <a:lstStyle/>
                    <a:p>
                      <a:pPr algn="ctr"/>
                      <a:r>
                        <a:rPr lang="en-US" sz="1600"/>
                        <a:t>20.12</a:t>
                      </a:r>
                    </a:p>
                  </a:txBody>
                  <a:tcPr/>
                </a:tc>
                <a:extLst>
                  <a:ext uri="{0D108BD9-81ED-4DB2-BD59-A6C34878D82A}">
                    <a16:rowId xmlns:a16="http://schemas.microsoft.com/office/drawing/2014/main" val="10003"/>
                  </a:ext>
                </a:extLst>
              </a:tr>
              <a:tr h="405035">
                <a:tc>
                  <a:txBody>
                    <a:bodyPr/>
                    <a:lstStyle/>
                    <a:p>
                      <a:r>
                        <a:rPr lang="en-US"/>
                        <a:t>Librarians</a:t>
                      </a:r>
                    </a:p>
                  </a:txBody>
                  <a:tcPr/>
                </a:tc>
                <a:tc>
                  <a:txBody>
                    <a:bodyPr/>
                    <a:lstStyle/>
                    <a:p>
                      <a:pPr algn="ctr"/>
                      <a:r>
                        <a:rPr lang="en-US" sz="1600"/>
                        <a:t>1.00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1.00</a:t>
                      </a:r>
                    </a:p>
                  </a:txBody>
                  <a:tcPr/>
                </a:tc>
                <a:extLst>
                  <a:ext uri="{0D108BD9-81ED-4DB2-BD59-A6C34878D82A}">
                    <a16:rowId xmlns:a16="http://schemas.microsoft.com/office/drawing/2014/main" val="10004"/>
                  </a:ext>
                </a:extLst>
              </a:tr>
              <a:tr h="405035">
                <a:tc>
                  <a:txBody>
                    <a:bodyPr/>
                    <a:lstStyle/>
                    <a:p>
                      <a:r>
                        <a:rPr lang="en-US"/>
                        <a:t>Counselors</a:t>
                      </a:r>
                    </a:p>
                  </a:txBody>
                  <a:tcPr/>
                </a:tc>
                <a:tc>
                  <a:txBody>
                    <a:bodyPr/>
                    <a:lstStyle/>
                    <a:p>
                      <a:pPr algn="ctr"/>
                      <a:r>
                        <a:rPr lang="en-US" sz="1600"/>
                        <a:t>1.00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1.00</a:t>
                      </a:r>
                    </a:p>
                  </a:txBody>
                  <a:tcPr/>
                </a:tc>
                <a:extLst>
                  <a:ext uri="{0D108BD9-81ED-4DB2-BD59-A6C34878D82A}">
                    <a16:rowId xmlns:a16="http://schemas.microsoft.com/office/drawing/2014/main" val="10005"/>
                  </a:ext>
                </a:extLst>
              </a:tr>
              <a:tr h="510532">
                <a:tc>
                  <a:txBody>
                    <a:bodyPr/>
                    <a:lstStyle/>
                    <a:p>
                      <a:r>
                        <a:rPr lang="en-US"/>
                        <a:t>Administrators</a:t>
                      </a:r>
                    </a:p>
                  </a:txBody>
                  <a:tcPr/>
                </a:tc>
                <a:tc>
                  <a:txBody>
                    <a:bodyPr/>
                    <a:lstStyle/>
                    <a:p>
                      <a:pPr algn="ctr"/>
                      <a:r>
                        <a:rPr lang="en-US" sz="1600"/>
                        <a:t>1.50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1.50</a:t>
                      </a:r>
                    </a:p>
                  </a:txBody>
                  <a:tcPr/>
                </a:tc>
                <a:extLst>
                  <a:ext uri="{0D108BD9-81ED-4DB2-BD59-A6C34878D82A}">
                    <a16:rowId xmlns:a16="http://schemas.microsoft.com/office/drawing/2014/main" val="10006"/>
                  </a:ext>
                </a:extLst>
              </a:tr>
              <a:tr h="623853">
                <a:tc>
                  <a:txBody>
                    <a:bodyPr/>
                    <a:lstStyle/>
                    <a:p>
                      <a:r>
                        <a:rPr lang="en-US"/>
                        <a:t>Cert Supp Personnel</a:t>
                      </a:r>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.16</a:t>
                      </a:r>
                    </a:p>
                  </a:txBody>
                  <a:tcPr/>
                </a:tc>
                <a:tc>
                  <a:txBody>
                    <a:bodyPr/>
                    <a:lstStyle/>
                    <a:p>
                      <a:pPr algn="ctr"/>
                      <a:endParaRPr lang="en-US" sz="1600"/>
                    </a:p>
                  </a:txBody>
                  <a:tcPr/>
                </a:tc>
                <a:tc>
                  <a:txBody>
                    <a:bodyPr/>
                    <a:lstStyle/>
                    <a:p>
                      <a:pPr algn="ctr"/>
                      <a:r>
                        <a:rPr lang="en-US" sz="1600"/>
                        <a:t> .16</a:t>
                      </a:r>
                    </a:p>
                  </a:txBody>
                  <a:tcPr/>
                </a:tc>
                <a:extLst>
                  <a:ext uri="{0D108BD9-81ED-4DB2-BD59-A6C34878D82A}">
                    <a16:rowId xmlns:a16="http://schemas.microsoft.com/office/drawing/2014/main" val="10007"/>
                  </a:ext>
                </a:extLst>
              </a:tr>
              <a:tr h="623853">
                <a:tc>
                  <a:txBody>
                    <a:bodyPr/>
                    <a:lstStyle/>
                    <a:p>
                      <a:r>
                        <a:rPr lang="en-US"/>
                        <a:t>Non</a:t>
                      </a:r>
                      <a:r>
                        <a:rPr lang="en-US" baseline="0"/>
                        <a:t> Cert Supp Pers</a:t>
                      </a:r>
                      <a:endParaRPr lang="en-US"/>
                    </a:p>
                  </a:txBody>
                  <a:tcPr/>
                </a:tc>
                <a:tc>
                  <a:txBody>
                    <a:bodyPr/>
                    <a:lstStyle/>
                    <a:p>
                      <a:pPr algn="ctr"/>
                      <a:endParaRPr lang="en-US" sz="1600"/>
                    </a:p>
                  </a:txBody>
                  <a:tcPr/>
                </a:tc>
                <a:tc>
                  <a:txBody>
                    <a:bodyPr/>
                    <a:lstStyle/>
                    <a:p>
                      <a:pPr algn="ctr"/>
                      <a:r>
                        <a:rPr lang="en-US" sz="1600"/>
                        <a:t>3.00</a:t>
                      </a:r>
                    </a:p>
                  </a:txBody>
                  <a:tcPr/>
                </a:tc>
                <a:tc>
                  <a:txBody>
                    <a:bodyPr/>
                    <a:lstStyle/>
                    <a:p>
                      <a:pPr algn="ctr"/>
                      <a:r>
                        <a:rPr lang="en-US" sz="1600"/>
                        <a:t>5.14</a:t>
                      </a:r>
                    </a:p>
                  </a:txBody>
                  <a:tcPr/>
                </a:tc>
                <a:tc>
                  <a:txBody>
                    <a:bodyPr/>
                    <a:lstStyle/>
                    <a:p>
                      <a:pPr algn="ctr"/>
                      <a:endParaRPr lang="en-US" sz="1600"/>
                    </a:p>
                  </a:txBody>
                  <a:tcPr/>
                </a:tc>
                <a:tc>
                  <a:txBody>
                    <a:bodyPr/>
                    <a:lstStyle/>
                    <a:p>
                      <a:pPr algn="ctr"/>
                      <a:r>
                        <a:rPr lang="en-US" sz="1600"/>
                        <a:t>8.14</a:t>
                      </a:r>
                    </a:p>
                  </a:txBody>
                  <a:tcPr/>
                </a:tc>
                <a:extLst>
                  <a:ext uri="{0D108BD9-81ED-4DB2-BD59-A6C34878D82A}">
                    <a16:rowId xmlns:a16="http://schemas.microsoft.com/office/drawing/2014/main" val="10008"/>
                  </a:ext>
                </a:extLst>
              </a:tr>
              <a:tr h="564439">
                <a:tc>
                  <a:txBody>
                    <a:bodyPr/>
                    <a:lstStyle/>
                    <a:p>
                      <a:r>
                        <a:rPr lang="en-US"/>
                        <a:t>Total</a:t>
                      </a:r>
                    </a:p>
                  </a:txBody>
                  <a:tcPr/>
                </a:tc>
                <a:tc>
                  <a:txBody>
                    <a:bodyPr/>
                    <a:lstStyle/>
                    <a:p>
                      <a:pPr algn="ctr"/>
                      <a:r>
                        <a:rPr lang="en-US" sz="1600"/>
                        <a:t>17.85</a:t>
                      </a:r>
                    </a:p>
                  </a:txBody>
                  <a:tcPr/>
                </a:tc>
                <a:tc>
                  <a:txBody>
                    <a:bodyPr/>
                    <a:lstStyle/>
                    <a:p>
                      <a:pPr algn="ctr"/>
                      <a:r>
                        <a:rPr lang="en-US" sz="1600"/>
                        <a:t>3.00</a:t>
                      </a:r>
                    </a:p>
                  </a:txBody>
                  <a:tcPr/>
                </a:tc>
                <a:tc>
                  <a:txBody>
                    <a:bodyPr/>
                    <a:lstStyle/>
                    <a:p>
                      <a:pPr algn="ctr"/>
                      <a:r>
                        <a:rPr lang="en-US" sz="1600"/>
                        <a:t>11.07</a:t>
                      </a:r>
                    </a:p>
                  </a:txBody>
                  <a:tcPr/>
                </a:tc>
                <a:tc>
                  <a:txBody>
                    <a:bodyPr/>
                    <a:lstStyle/>
                    <a:p>
                      <a:pPr algn="ctr"/>
                      <a:endParaRPr lang="en-US" sz="1600"/>
                    </a:p>
                  </a:txBody>
                  <a:tcPr/>
                </a:tc>
                <a:tc>
                  <a:txBody>
                    <a:bodyPr/>
                    <a:lstStyle/>
                    <a:p>
                      <a:pPr algn="ctr"/>
                      <a:r>
                        <a:rPr lang="en-US" sz="1600"/>
                        <a:t>31.92</a:t>
                      </a:r>
                    </a:p>
                    <a:p>
                      <a:pPr algn="ctr"/>
                      <a:endParaRPr lang="en-US" sz="1600"/>
                    </a:p>
                  </a:txBody>
                  <a:tcPr/>
                </a:tc>
                <a:extLst>
                  <a:ext uri="{0D108BD9-81ED-4DB2-BD59-A6C34878D82A}">
                    <a16:rowId xmlns:a16="http://schemas.microsoft.com/office/drawing/2014/main" val="10009"/>
                  </a:ext>
                </a:extLst>
              </a:tr>
              <a:tr h="356488">
                <a:tc>
                  <a:txBody>
                    <a:bodyPr/>
                    <a:lstStyle/>
                    <a:p>
                      <a:endParaRPr lang="en-US"/>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10"/>
                  </a:ext>
                </a:extLst>
              </a:tr>
            </a:tbl>
          </a:graphicData>
        </a:graphic>
      </p:graphicFrame>
      <p:sp>
        <p:nvSpPr>
          <p:cNvPr id="5" name="Rectangle 4"/>
          <p:cNvSpPr/>
          <p:nvPr/>
        </p:nvSpPr>
        <p:spPr>
          <a:xfrm>
            <a:off x="0" y="6488668"/>
            <a:ext cx="8991600" cy="369332"/>
          </a:xfrm>
          <a:prstGeom prst="rect">
            <a:avLst/>
          </a:prstGeom>
        </p:spPr>
        <p:txBody>
          <a:bodyPr wrap="square">
            <a:spAutoFit/>
          </a:bodyPr>
          <a:lstStyle/>
          <a:p>
            <a:r>
              <a:rPr lang="en-US">
                <a:latin typeface="Berlin Sans FB Demi" pitchFamily="34" charset="0"/>
              </a:rPr>
              <a:t>Local School Funds  Budgeted:  Public - $8,732 Non-Public $6,209   =     $14,941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85800" y="152400"/>
            <a:ext cx="8001000" cy="407804"/>
          </a:xfrm>
          <a:prstGeom prst="rect">
            <a:avLst/>
          </a:prstGeom>
          <a:noFill/>
        </p:spPr>
        <p:txBody>
          <a:bodyPr wrap="square" rtlCol="0">
            <a:spAutoFit/>
          </a:bodyPr>
          <a:lstStyle/>
          <a:p>
            <a:r>
              <a:rPr lang="en-US" sz="1000" b="1">
                <a:latin typeface="Arial Rounded MT Bold" pitchFamily="34" charset="0"/>
              </a:rPr>
              <a:t>	</a:t>
            </a:r>
            <a:endParaRPr lang="en-US" sz="1050">
              <a:latin typeface="Arial Rounded MT Bold" pitchFamily="34" charset="0"/>
              <a:cs typeface="Arial" pitchFamily="34" charset="0"/>
            </a:endParaRPr>
          </a:p>
          <a:p>
            <a:endParaRPr lang="en-US" sz="1050">
              <a:latin typeface="Arial Rounded MT Bold" pitchFamily="34" charset="0"/>
            </a:endParaRPr>
          </a:p>
        </p:txBody>
      </p:sp>
      <p:sp>
        <p:nvSpPr>
          <p:cNvPr id="18433" name="Rectangle 1"/>
          <p:cNvSpPr>
            <a:spLocks noChangeArrowheads="1"/>
          </p:cNvSpPr>
          <p:nvPr/>
        </p:nvSpPr>
        <p:spPr bwMode="auto">
          <a:xfrm>
            <a:off x="0" y="790533"/>
            <a:ext cx="9144000" cy="523220"/>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0" algn="l"/>
              </a:tabLst>
            </a:pPr>
            <a:r>
              <a:rPr kumimoji="0" lang="en-US" sz="2200" b="0" i="0" u="none" strike="noStrike" cap="none" normalizeH="0" baseline="0">
                <a:ln>
                  <a:noFill/>
                </a:ln>
                <a:solidFill>
                  <a:srgbClr val="0000FF"/>
                </a:solidFill>
                <a:effectLst/>
                <a:latin typeface="Tahoma" pitchFamily="34" charset="0"/>
                <a:ea typeface="Times New Roman" pitchFamily="18" charset="0"/>
                <a:cs typeface="Tahoma" pitchFamily="34" charset="0"/>
              </a:rPr>
              <a:t>                                </a:t>
            </a:r>
            <a:endParaRPr kumimoji="0" lang="en-US"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0" algn="l"/>
              </a:tabLst>
            </a:pPr>
            <a:r>
              <a:rPr kumimoji="0" lang="en-US" sz="1200" b="1" i="0" u="sng" strike="noStrike" cap="none" normalizeH="0" baseline="0">
                <a:ln>
                  <a:noFill/>
                </a:ln>
                <a:solidFill>
                  <a:srgbClr val="0000FF"/>
                </a:solidFill>
                <a:effectLst/>
                <a:latin typeface="Tahoma" pitchFamily="34" charset="0"/>
                <a:ea typeface="Times New Roman" pitchFamily="18" charset="0"/>
                <a:cs typeface="Tahoma" pitchFamily="34" charset="0"/>
              </a:rPr>
              <a:t> </a:t>
            </a:r>
            <a:r>
              <a:rPr kumimoji="0" lang="en-US" sz="1200" b="1" i="0" strike="noStrike" cap="none" normalizeH="0" baseline="0">
                <a:ln>
                  <a:noFill/>
                </a:ln>
                <a:solidFill>
                  <a:srgbClr val="0000FF"/>
                </a:solidFill>
                <a:effectLst/>
                <a:latin typeface="Tahoma" pitchFamily="34" charset="0"/>
                <a:ea typeface="Times New Roman" pitchFamily="18" charset="0"/>
                <a:cs typeface="Tahoma" pitchFamily="34" charset="0"/>
              </a:rPr>
              <a:t>	</a:t>
            </a:r>
            <a:endParaRPr kumimoji="0" lang="en-US" sz="1200" b="0" i="0" strike="noStrike" cap="none" normalizeH="0" baseline="0">
              <a:ln>
                <a:noFill/>
              </a:ln>
              <a:solidFill>
                <a:schemeClr val="tx1"/>
              </a:solidFill>
              <a:effectLst/>
              <a:latin typeface="Arial" pitchFamily="34" charset="0"/>
            </a:endParaRPr>
          </a:p>
        </p:txBody>
      </p:sp>
      <p:sp>
        <p:nvSpPr>
          <p:cNvPr id="18434" name="Rectangle 2"/>
          <p:cNvSpPr>
            <a:spLocks noChangeArrowheads="1"/>
          </p:cNvSpPr>
          <p:nvPr/>
        </p:nvSpPr>
        <p:spPr bwMode="auto">
          <a:xfrm>
            <a:off x="228600" y="-470946"/>
            <a:ext cx="8915400" cy="757130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0" algn="l"/>
              </a:tabLst>
            </a:pPr>
            <a:r>
              <a:rPr kumimoji="0" lang="en-US" sz="1600" b="0" i="0" u="none" strike="noStrike" cap="none" normalizeH="0" baseline="0">
                <a:ln>
                  <a:noFill/>
                </a:ln>
                <a:solidFill>
                  <a:srgbClr val="0000FF"/>
                </a:solidFill>
                <a:effectLst/>
                <a:latin typeface="Tahoma" pitchFamily="34" charset="0"/>
                <a:ea typeface="Times New Roman" pitchFamily="18" charset="0"/>
                <a:cs typeface="Tahoma" pitchFamily="34" charset="0"/>
              </a:rPr>
              <a:t>		   </a:t>
            </a:r>
            <a:endParaRPr kumimoji="0" lang="en-US" sz="14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0" algn="l"/>
              </a:tabLst>
            </a:pPr>
            <a:r>
              <a:rPr kumimoji="0" lang="en-US" sz="1400" b="1" i="0" strike="noStrike" cap="none" normalizeH="0" baseline="0">
                <a:ln>
                  <a:noFill/>
                </a:ln>
                <a:solidFill>
                  <a:srgbClr val="0000FF"/>
                </a:solidFill>
                <a:effectLst/>
                <a:latin typeface="Tahoma" pitchFamily="34" charset="0"/>
                <a:ea typeface="Times New Roman" pitchFamily="18" charset="0"/>
                <a:cs typeface="Tahoma"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tab pos="2286000" algn="l"/>
              </a:tabLst>
            </a:pPr>
            <a:endParaRPr kumimoji="0" lang="en-US" b="1" i="0" u="sng" strike="noStrike" cap="none" normalizeH="0" baseline="0">
              <a:ln>
                <a:noFill/>
              </a:ln>
              <a:effectLst/>
              <a:ea typeface="Times New Roman" pitchFamily="18"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0" algn="l"/>
              </a:tabLst>
            </a:pPr>
            <a:endParaRPr kumimoji="0" lang="en-US" b="1" i="0" u="sng" strike="noStrike" cap="none" normalizeH="0" baseline="0">
              <a:ln>
                <a:noFill/>
              </a:ln>
              <a:effectLst/>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0" algn="l"/>
              </a:tabLst>
            </a:pPr>
            <a:r>
              <a:rPr kumimoji="0" lang="en-US" b="1" i="0" u="sng" strike="noStrike" cap="none" normalizeH="0" baseline="0">
                <a:ln>
                  <a:noFill/>
                </a:ln>
                <a:effectLst/>
                <a:ea typeface="Times New Roman" pitchFamily="18" charset="0"/>
                <a:cs typeface="Arial" pitchFamily="34" charset="0"/>
              </a:rPr>
              <a:t>Mission</a:t>
            </a:r>
            <a:endParaRPr kumimoji="0" lang="en-US" b="1" i="0" u="none" strike="noStrike" cap="none" normalizeH="0" baseline="0">
              <a:ln>
                <a:noFill/>
              </a:ln>
              <a:effectLst/>
              <a:cs typeface="Arial" pitchFamily="34" charset="0"/>
            </a:endParaRPr>
          </a:p>
          <a:p>
            <a:r>
              <a:rPr lang="en-US" b="1" i="1"/>
              <a:t>All students will master reading and math skills and successfully matriculate through the Macon County School System and will graduate from high school  prepared to follow a choice for success (military, college, technical school, entrepreneurship, job readiness) and impact the world with their Power of One. </a:t>
            </a:r>
            <a:endParaRPr lang="en-US" b="1"/>
          </a:p>
          <a:p>
            <a:pPr marL="0" marR="0" lvl="0" indent="0" algn="l" defTabSz="914400" rtl="0" eaLnBrk="0" fontAlgn="base" latinLnBrk="0" hangingPunct="0">
              <a:lnSpc>
                <a:spcPct val="100000"/>
              </a:lnSpc>
              <a:spcBef>
                <a:spcPct val="0"/>
              </a:spcBef>
              <a:spcAft>
                <a:spcPct val="0"/>
              </a:spcAft>
              <a:buClrTx/>
              <a:buSzTx/>
              <a:buFontTx/>
              <a:buNone/>
              <a:tabLst>
                <a:tab pos="2286000" algn="l"/>
              </a:tabLst>
            </a:pPr>
            <a:endParaRPr kumimoji="0" lang="en-US" b="1" i="0" u="none" strike="noStrike" cap="none" normalizeH="0" baseline="0">
              <a:ln>
                <a:noFill/>
              </a:ln>
              <a:effectLst/>
              <a:cs typeface="Arial" pitchFamily="34" charset="0"/>
            </a:endParaRPr>
          </a:p>
          <a:p>
            <a:pPr lvl="0" algn="ctr" defTabSz="914400" eaLnBrk="0" fontAlgn="base" hangingPunct="0">
              <a:spcBef>
                <a:spcPct val="0"/>
              </a:spcBef>
              <a:spcAft>
                <a:spcPct val="0"/>
              </a:spcAft>
              <a:tabLst>
                <a:tab pos="2286000" algn="l"/>
              </a:tabLst>
            </a:pPr>
            <a:r>
              <a:rPr lang="en-US" b="1" u="sng">
                <a:ea typeface="Times New Roman" pitchFamily="18" charset="0"/>
                <a:cs typeface="Tahoma" pitchFamily="34" charset="0"/>
              </a:rPr>
              <a:t>Vision</a:t>
            </a:r>
          </a:p>
          <a:p>
            <a:r>
              <a:rPr lang="en-US" b="1" i="1"/>
              <a:t>                                    Every Teacher, Every Child Connected</a:t>
            </a:r>
            <a:endParaRPr lang="en-US" b="1"/>
          </a:p>
          <a:p>
            <a:pPr marL="0" marR="0" lvl="0" indent="0" algn="ctr" defTabSz="914400" rtl="0" eaLnBrk="0" fontAlgn="base" latinLnBrk="0" hangingPunct="0">
              <a:lnSpc>
                <a:spcPct val="100000"/>
              </a:lnSpc>
              <a:spcBef>
                <a:spcPct val="0"/>
              </a:spcBef>
              <a:spcAft>
                <a:spcPct val="0"/>
              </a:spcAft>
              <a:buClrTx/>
              <a:buSzTx/>
              <a:buFontTx/>
              <a:buNone/>
              <a:tabLst>
                <a:tab pos="2286000" algn="l"/>
              </a:tabLst>
            </a:pPr>
            <a:endParaRPr lang="en-US" b="1" u="sng">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0" algn="l"/>
              </a:tabLst>
            </a:pPr>
            <a:r>
              <a:rPr lang="en-US" b="1" u="sng">
                <a:cs typeface="Arial" pitchFamily="34" charset="0"/>
              </a:rPr>
              <a:t>Employee Mantra  </a:t>
            </a:r>
          </a:p>
          <a:p>
            <a:pPr marL="0" marR="0" lvl="0" indent="0" defTabSz="914400" rtl="0" eaLnBrk="0" fontAlgn="base" latinLnBrk="0" hangingPunct="0">
              <a:lnSpc>
                <a:spcPct val="100000"/>
              </a:lnSpc>
              <a:spcBef>
                <a:spcPct val="0"/>
              </a:spcBef>
              <a:spcAft>
                <a:spcPct val="0"/>
              </a:spcAft>
              <a:buClrTx/>
              <a:buSzTx/>
              <a:buFontTx/>
              <a:buNone/>
              <a:tabLst>
                <a:tab pos="2286000" algn="l"/>
              </a:tabLst>
            </a:pPr>
            <a:r>
              <a:rPr lang="en-US" b="1">
                <a:cs typeface="Arial" pitchFamily="34" charset="0"/>
              </a:rPr>
              <a:t>                                                      We are One</a:t>
            </a:r>
          </a:p>
          <a:p>
            <a:pPr marL="0" marR="0" lvl="0" indent="0" algn="l" defTabSz="914400" rtl="0" eaLnBrk="0" fontAlgn="base" latinLnBrk="0" hangingPunct="0">
              <a:lnSpc>
                <a:spcPct val="100000"/>
              </a:lnSpc>
              <a:spcBef>
                <a:spcPct val="0"/>
              </a:spcBef>
              <a:spcAft>
                <a:spcPct val="0"/>
              </a:spcAft>
              <a:buClrTx/>
              <a:buSzTx/>
              <a:buFontTx/>
              <a:buNone/>
              <a:tabLst>
                <a:tab pos="2286000" algn="l"/>
              </a:tabLst>
            </a:pPr>
            <a:r>
              <a:rPr lang="en-US" b="1" u="sng">
                <a:cs typeface="Arial" pitchFamily="34" charset="0"/>
              </a:rPr>
              <a:t>Areas of Focus</a:t>
            </a:r>
            <a:endParaRPr kumimoji="0" lang="en-US" b="1" i="0" u="none" strike="noStrike" cap="none" normalizeH="0" baseline="0">
              <a:ln>
                <a:noFill/>
              </a:ln>
              <a:effectLst/>
              <a:cs typeface="Arial" pitchFamily="34" charset="0"/>
            </a:endParaRPr>
          </a:p>
          <a:p>
            <a:endParaRPr lang="en-US" b="1" i="1"/>
          </a:p>
          <a:p>
            <a:r>
              <a:rPr lang="en-US" b="1" i="1"/>
              <a:t>Area 1: High Expectations and Engagement </a:t>
            </a:r>
          </a:p>
          <a:p>
            <a:endParaRPr lang="en-US" b="1" i="1"/>
          </a:p>
          <a:p>
            <a:r>
              <a:rPr lang="en-US" b="1" i="1"/>
              <a:t>Area 2: Student Achievement and Goals</a:t>
            </a:r>
          </a:p>
          <a:p>
            <a:endParaRPr lang="en-US" b="1" i="1"/>
          </a:p>
          <a:p>
            <a:r>
              <a:rPr lang="en-US" b="1" i="1"/>
              <a:t>Area 3: Safe, Nurturing, and Engaging Environment</a:t>
            </a:r>
          </a:p>
          <a:p>
            <a:endParaRPr lang="en-US" b="1" i="1"/>
          </a:p>
          <a:p>
            <a:r>
              <a:rPr lang="en-US" b="1" i="1"/>
              <a:t>Area 4: Professional, Caring and Competent Workforce</a:t>
            </a:r>
          </a:p>
          <a:p>
            <a:endParaRPr lang="en-US" b="1" i="1"/>
          </a:p>
          <a:p>
            <a:r>
              <a:rPr lang="en-US" b="1" i="1"/>
              <a:t>Area 5: Financial Savvy, Sovereignty, and Partnerships</a:t>
            </a:r>
            <a:endParaRPr lang="en-US" b="1"/>
          </a:p>
          <a:p>
            <a:pPr marL="0" marR="0" lvl="0" indent="0" algn="l" defTabSz="914400" rtl="0" eaLnBrk="0" fontAlgn="base" latinLnBrk="0" hangingPunct="0">
              <a:lnSpc>
                <a:spcPct val="100000"/>
              </a:lnSpc>
              <a:spcBef>
                <a:spcPct val="0"/>
              </a:spcBef>
              <a:spcAft>
                <a:spcPct val="0"/>
              </a:spcAft>
              <a:buClrTx/>
              <a:buSzTx/>
              <a:buFontTx/>
              <a:buNone/>
              <a:tabLst>
                <a:tab pos="2286000" algn="l"/>
              </a:tabLst>
            </a:pPr>
            <a:endParaRPr kumimoji="0" lang="en-US" sz="1200" b="0" i="0" u="none" strike="noStrike" cap="none" normalizeH="0" baseline="0">
              <a:ln>
                <a:noFill/>
              </a:ln>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433145"/>
            <a:ext cx="8458200" cy="2862322"/>
          </a:xfrm>
          <a:prstGeom prst="rect">
            <a:avLst/>
          </a:prstGeom>
        </p:spPr>
        <p:txBody>
          <a:bodyPr wrap="square">
            <a:spAutoFit/>
          </a:bodyPr>
          <a:lstStyle/>
          <a:p>
            <a:pPr fontAlgn="auto">
              <a:spcAft>
                <a:spcPts val="0"/>
              </a:spcAft>
              <a:buFont typeface="Arial"/>
              <a:buNone/>
              <a:defRPr/>
            </a:pPr>
            <a:r>
              <a:rPr lang="en-US">
                <a:latin typeface="Arial Rounded MT Bold" pitchFamily="34" charset="0"/>
              </a:rPr>
              <a:t>ADM (Prior year used for allocation purposes)	     256.05</a:t>
            </a:r>
          </a:p>
          <a:p>
            <a:pPr fontAlgn="auto">
              <a:spcAft>
                <a:spcPts val="0"/>
              </a:spcAft>
              <a:buFont typeface="Arial"/>
              <a:buNone/>
              <a:defRPr/>
            </a:pPr>
            <a:endParaRPr lang="en-US">
              <a:latin typeface="Arial Rounded MT Bold" pitchFamily="34" charset="0"/>
            </a:endParaRPr>
          </a:p>
          <a:p>
            <a:pPr fontAlgn="auto">
              <a:spcAft>
                <a:spcPts val="0"/>
              </a:spcAft>
              <a:buFont typeface="Arial"/>
              <a:buNone/>
              <a:defRPr/>
            </a:pPr>
            <a:r>
              <a:rPr lang="en-US">
                <a:latin typeface="Arial Rounded MT Bold" pitchFamily="34" charset="0"/>
              </a:rPr>
              <a:t>								</a:t>
            </a:r>
          </a:p>
          <a:p>
            <a:pPr fontAlgn="auto">
              <a:spcAft>
                <a:spcPts val="0"/>
              </a:spcAft>
              <a:buFont typeface="Arial"/>
              <a:buNone/>
              <a:defRPr/>
            </a:pPr>
            <a:r>
              <a:rPr lang="en-US" u="sng">
                <a:latin typeface="Arial Rounded MT Bold" pitchFamily="34" charset="0"/>
              </a:rPr>
              <a:t>Earned Units   </a:t>
            </a:r>
            <a:r>
              <a:rPr lang="en-US">
                <a:latin typeface="Arial Rounded MT Bold" pitchFamily="34" charset="0"/>
              </a:rPr>
              <a:t>							</a:t>
            </a:r>
          </a:p>
          <a:p>
            <a:pPr fontAlgn="auto">
              <a:spcAft>
                <a:spcPts val="0"/>
              </a:spcAft>
              <a:buFont typeface="Arial"/>
              <a:buNone/>
              <a:defRPr/>
            </a:pPr>
            <a:r>
              <a:rPr lang="en-US">
                <a:latin typeface="Arial Rounded MT Bold" pitchFamily="34" charset="0"/>
              </a:rPr>
              <a:t>        Teachers	             				                             12.99	</a:t>
            </a:r>
          </a:p>
          <a:p>
            <a:pPr fontAlgn="auto">
              <a:spcAft>
                <a:spcPts val="0"/>
              </a:spcAft>
              <a:buFont typeface="Arial"/>
              <a:buNone/>
              <a:defRPr/>
            </a:pPr>
            <a:r>
              <a:rPr lang="en-US">
                <a:latin typeface="Arial Rounded MT Bold" pitchFamily="34" charset="0"/>
              </a:rPr>
              <a:t>    	Principals                                                                           1.00</a:t>
            </a:r>
          </a:p>
          <a:p>
            <a:pPr fontAlgn="auto">
              <a:spcAft>
                <a:spcPts val="0"/>
              </a:spcAft>
              <a:buFont typeface="Arial"/>
              <a:buNone/>
              <a:defRPr/>
            </a:pPr>
            <a:r>
              <a:rPr lang="en-US">
                <a:latin typeface="Arial Rounded MT Bold" pitchFamily="34" charset="0"/>
              </a:rPr>
              <a:t>        Assistant Principals   				                       0.50</a:t>
            </a:r>
          </a:p>
          <a:p>
            <a:pPr fontAlgn="auto">
              <a:spcAft>
                <a:spcPts val="0"/>
              </a:spcAft>
              <a:buFont typeface="Arial"/>
              <a:buNone/>
              <a:defRPr/>
            </a:pPr>
            <a:r>
              <a:rPr lang="en-US">
                <a:latin typeface="Arial Rounded MT Bold" pitchFamily="34" charset="0"/>
              </a:rPr>
              <a:t>	Counselors	           				                               1.00	</a:t>
            </a:r>
          </a:p>
          <a:p>
            <a:pPr fontAlgn="auto">
              <a:spcAft>
                <a:spcPts val="0"/>
              </a:spcAft>
              <a:buFont typeface="Arial"/>
              <a:buNone/>
              <a:defRPr/>
            </a:pPr>
            <a:r>
              <a:rPr lang="en-US">
                <a:latin typeface="Arial Rounded MT Bold" pitchFamily="34" charset="0"/>
              </a:rPr>
              <a:t>        Librarians					                                       1.00					           Total Units 		                                                                     16.49</a:t>
            </a:r>
            <a:endParaRPr lang="en-US"/>
          </a:p>
        </p:txBody>
      </p:sp>
      <p:sp>
        <p:nvSpPr>
          <p:cNvPr id="3" name="Rectangle 2"/>
          <p:cNvSpPr/>
          <p:nvPr/>
        </p:nvSpPr>
        <p:spPr>
          <a:xfrm>
            <a:off x="533400" y="84083"/>
            <a:ext cx="7543800" cy="2031325"/>
          </a:xfrm>
          <a:prstGeom prst="rect">
            <a:avLst/>
          </a:prstGeom>
        </p:spPr>
        <p:txBody>
          <a:bodyPr wrap="square">
            <a:spAutoFit/>
          </a:bodyPr>
          <a:lstStyle/>
          <a:p>
            <a:r>
              <a:rPr lang="en-US" b="1">
                <a:latin typeface="Arial Rounded MT Bold" pitchFamily="34" charset="0"/>
              </a:rPr>
              <a:t>SUPPLEMENTAL INFORMATION TO PROPOSED FY 2022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 </a:t>
            </a:r>
          </a:p>
          <a:p>
            <a:r>
              <a:rPr lang="en-US" b="1">
                <a:latin typeface="Arial Rounded MT Bold" pitchFamily="34" charset="0"/>
              </a:rPr>
              <a:t>		</a:t>
            </a:r>
          </a:p>
          <a:p>
            <a:r>
              <a:rPr lang="en-US" b="1">
                <a:latin typeface="Arial Rounded MT Bold" pitchFamily="34" charset="0"/>
              </a:rPr>
              <a:t>                       TUSKEGEE INSTITUTE MIDDLE SCHOOL-0100 </a:t>
            </a:r>
          </a:p>
          <a:p>
            <a:r>
              <a:rPr lang="en-US" b="1">
                <a:latin typeface="Arial Rounded MT Bold" pitchFamily="34" charset="0"/>
              </a:rPr>
              <a:t>                                                                7-8</a:t>
            </a:r>
          </a:p>
          <a:p>
            <a:r>
              <a:rPr lang="en-US"/>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1815882"/>
          </a:xfrm>
          <a:prstGeom prst="rect">
            <a:avLst/>
          </a:prstGeom>
        </p:spPr>
        <p:txBody>
          <a:bodyPr wrap="square">
            <a:spAutoFit/>
          </a:bodyPr>
          <a:lstStyle/>
          <a:p>
            <a:r>
              <a:rPr lang="en-US" b="1">
                <a:latin typeface="Arial Rounded MT Bold" pitchFamily="34" charset="0"/>
              </a:rPr>
              <a:t>                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a:t>
            </a:r>
          </a:p>
          <a:p>
            <a:r>
              <a:rPr lang="en-US" b="1">
                <a:latin typeface="Arial Rounded MT Bold" pitchFamily="34" charset="0"/>
              </a:rPr>
              <a:t>	         </a:t>
            </a:r>
            <a:r>
              <a:rPr lang="en-US" sz="2000" b="1">
                <a:latin typeface="Arial Rounded MT Bold" pitchFamily="34" charset="0"/>
              </a:rPr>
              <a:t>TUSKEGEE INSTITUTE MIDDLE SCHOOL-0100</a:t>
            </a:r>
          </a:p>
          <a:p>
            <a:r>
              <a:rPr lang="en-US" sz="2000" b="1">
                <a:latin typeface="Arial Rounded MT Bold" pitchFamily="34" charset="0"/>
              </a:rPr>
              <a:t>                                                                6-8</a:t>
            </a:r>
            <a:endParaRPr lang="en-US"/>
          </a:p>
        </p:txBody>
      </p:sp>
      <p:sp>
        <p:nvSpPr>
          <p:cNvPr id="3" name="Rectangle 2"/>
          <p:cNvSpPr/>
          <p:nvPr/>
        </p:nvSpPr>
        <p:spPr>
          <a:xfrm>
            <a:off x="283779" y="1854362"/>
            <a:ext cx="8345214" cy="4775038"/>
          </a:xfrm>
          <a:prstGeom prst="rect">
            <a:avLst/>
          </a:prstGeom>
        </p:spPr>
        <p:txBody>
          <a:bodyPr wrap="square">
            <a:spAutoFit/>
          </a:bodyPr>
          <a:lstStyle/>
          <a:p>
            <a:pPr>
              <a:buFont typeface="Arial" charset="0"/>
              <a:buNone/>
            </a:pPr>
            <a:r>
              <a:rPr lang="en-US">
                <a:latin typeface="Arial Rounded MT Bold" pitchFamily="34" charset="0"/>
              </a:rPr>
              <a:t>Salaries				                                                       $       900,943</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Fringe Benefits		                                                        $      352,361</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Classroom Instructional Support  	                        $        14,841</a:t>
            </a:r>
          </a:p>
          <a:p>
            <a:pPr>
              <a:buFont typeface="Arial" charset="0"/>
              <a:buNone/>
            </a:pPr>
            <a:r>
              <a:rPr lang="en-US">
                <a:latin typeface="Arial Rounded MT Bold" pitchFamily="34" charset="0"/>
              </a:rPr>
              <a:t>                  </a:t>
            </a:r>
          </a:p>
          <a:p>
            <a:pPr>
              <a:buFont typeface="Arial" charset="0"/>
              <a:buNone/>
            </a:pPr>
            <a:r>
              <a:rPr lang="en-US">
                <a:latin typeface="Arial Rounded MT Bold" pitchFamily="34" charset="0"/>
              </a:rPr>
              <a:t>Technology			                                                       $           8,245</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Library Enhancement					               $           2,601</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Professional Development				               $         1,649</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Textbooks									      $        19,204</a:t>
            </a:r>
          </a:p>
          <a:p>
            <a:pPr>
              <a:buFont typeface="Arial" charset="0"/>
              <a:buNone/>
            </a:pPr>
            <a:endParaRPr lang="en-US">
              <a:latin typeface="Arial Rounded MT Bold" pitchFamily="34" charset="0"/>
            </a:endParaRPr>
          </a:p>
          <a:p>
            <a:pPr>
              <a:buFont typeface="Arial" charset="0"/>
              <a:buNone/>
            </a:pPr>
            <a:r>
              <a:rPr lang="en-US">
                <a:latin typeface="Arial Rounded MT Bold" pitchFamily="34" charset="0"/>
              </a:rPr>
              <a:t>Total Foundation Program					     $   1,299,844</a:t>
            </a:r>
          </a:p>
          <a:p>
            <a:pPr>
              <a:buFont typeface="Arial" charset="0"/>
              <a:buNone/>
            </a:pPr>
            <a:endParaRPr lang="en-US">
              <a:latin typeface="Arial Rounded MT Bold" pitchFamily="34" charset="0"/>
            </a:endParaRPr>
          </a:p>
          <a:p>
            <a:pPr>
              <a:buFont typeface="Arial" charset="0"/>
              <a:buNone/>
            </a:pPr>
            <a:endParaRPr lang="en-US">
              <a:latin typeface="Arial Rounded MT Bold"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1477328"/>
          </a:xfrm>
          <a:prstGeom prst="rect">
            <a:avLst/>
          </a:prstGeom>
        </p:spPr>
        <p:txBody>
          <a:bodyPr wrap="square">
            <a:spAutoFit/>
          </a:bodyPr>
          <a:lstStyle/>
          <a:p>
            <a:r>
              <a:rPr lang="en-US" b="1">
                <a:latin typeface="Arial Rounded MT Bold" pitchFamily="34" charset="0"/>
              </a:rPr>
              <a:t>             SUPPLEMENTAL INFORMATION TO PROPOSED FY 2023 BUDGET</a:t>
            </a:r>
            <a:br>
              <a:rPr lang="en-US" b="1">
                <a:latin typeface="Arial Rounded MT Bold" pitchFamily="34" charset="0"/>
              </a:rPr>
            </a:br>
            <a:r>
              <a:rPr lang="en-US" b="1">
                <a:latin typeface="Arial Rounded MT Bold" pitchFamily="34" charset="0"/>
              </a:rPr>
              <a:t>		               As Required by Section 16-13-140,</a:t>
            </a:r>
            <a:br>
              <a:rPr lang="en-US" b="1">
                <a:latin typeface="Arial Rounded MT Bold" pitchFamily="34" charset="0"/>
              </a:rPr>
            </a:br>
            <a:r>
              <a:rPr lang="en-US" b="1">
                <a:latin typeface="Arial Rounded MT Bold" pitchFamily="34" charset="0"/>
              </a:rPr>
              <a:t>			              Code of Alabama 1975</a:t>
            </a:r>
          </a:p>
          <a:p>
            <a:r>
              <a:rPr lang="en-US" b="1">
                <a:latin typeface="Arial Rounded MT Bold" pitchFamily="34" charset="0"/>
              </a:rPr>
              <a:t>	                   TUSKEGEE INSTITUTE MIDDLE SCHOOL-0100</a:t>
            </a:r>
          </a:p>
          <a:p>
            <a:r>
              <a:rPr lang="en-US" b="1">
                <a:latin typeface="Arial Rounded MT Bold" pitchFamily="34" charset="0"/>
              </a:rPr>
              <a:t>  </a:t>
            </a:r>
          </a:p>
        </p:txBody>
      </p:sp>
      <p:graphicFrame>
        <p:nvGraphicFramePr>
          <p:cNvPr id="3" name="Table 2"/>
          <p:cNvGraphicFramePr>
            <a:graphicFrameLocks noGrp="1"/>
          </p:cNvGraphicFramePr>
          <p:nvPr>
            <p:extLst>
              <p:ext uri="{D42A27DB-BD31-4B8C-83A1-F6EECF244321}">
                <p14:modId xmlns:p14="http://schemas.microsoft.com/office/powerpoint/2010/main" val="2425755592"/>
              </p:ext>
            </p:extLst>
          </p:nvPr>
        </p:nvGraphicFramePr>
        <p:xfrm>
          <a:off x="304800" y="1433075"/>
          <a:ext cx="8366234" cy="4957745"/>
        </p:xfrm>
        <a:graphic>
          <a:graphicData uri="http://schemas.openxmlformats.org/drawingml/2006/table">
            <a:tbl>
              <a:tblPr firstRow="1" bandRow="1">
                <a:tableStyleId>{69C7853C-536D-4A76-A0AE-DD22124D55A5}</a:tableStyleId>
              </a:tblPr>
              <a:tblGrid>
                <a:gridCol w="1891812">
                  <a:extLst>
                    <a:ext uri="{9D8B030D-6E8A-4147-A177-3AD203B41FA5}">
                      <a16:colId xmlns:a16="http://schemas.microsoft.com/office/drawing/2014/main" val="20000"/>
                    </a:ext>
                  </a:extLst>
                </a:gridCol>
                <a:gridCol w="1095255">
                  <a:extLst>
                    <a:ext uri="{9D8B030D-6E8A-4147-A177-3AD203B41FA5}">
                      <a16:colId xmlns:a16="http://schemas.microsoft.com/office/drawing/2014/main" val="20001"/>
                    </a:ext>
                  </a:extLst>
                </a:gridCol>
                <a:gridCol w="1194829">
                  <a:extLst>
                    <a:ext uri="{9D8B030D-6E8A-4147-A177-3AD203B41FA5}">
                      <a16:colId xmlns:a16="http://schemas.microsoft.com/office/drawing/2014/main" val="20002"/>
                    </a:ext>
                  </a:extLst>
                </a:gridCol>
                <a:gridCol w="1393962">
                  <a:extLst>
                    <a:ext uri="{9D8B030D-6E8A-4147-A177-3AD203B41FA5}">
                      <a16:colId xmlns:a16="http://schemas.microsoft.com/office/drawing/2014/main" val="20003"/>
                    </a:ext>
                  </a:extLst>
                </a:gridCol>
                <a:gridCol w="1095255">
                  <a:extLst>
                    <a:ext uri="{9D8B030D-6E8A-4147-A177-3AD203B41FA5}">
                      <a16:colId xmlns:a16="http://schemas.microsoft.com/office/drawing/2014/main" val="20004"/>
                    </a:ext>
                  </a:extLst>
                </a:gridCol>
                <a:gridCol w="1695121">
                  <a:extLst>
                    <a:ext uri="{9D8B030D-6E8A-4147-A177-3AD203B41FA5}">
                      <a16:colId xmlns:a16="http://schemas.microsoft.com/office/drawing/2014/main" val="20005"/>
                    </a:ext>
                  </a:extLst>
                </a:gridCol>
              </a:tblGrid>
              <a:tr h="358601">
                <a:tc gridSpan="6">
                  <a:txBody>
                    <a:bodyPr/>
                    <a:lstStyle/>
                    <a:p>
                      <a:pPr algn="ctr"/>
                      <a:r>
                        <a:rPr lang="en-US"/>
                        <a:t>NUMBER BY SOURCE OF FUNDS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27552">
                <a:tc>
                  <a:txBody>
                    <a:bodyPr/>
                    <a:lstStyle/>
                    <a:p>
                      <a:pPr algn="ctr"/>
                      <a:r>
                        <a:rPr lang="en-US"/>
                        <a:t>***Level</a:t>
                      </a:r>
                      <a:r>
                        <a:rPr lang="en-US" baseline="0"/>
                        <a:t> of Degree</a:t>
                      </a:r>
                      <a:endParaRPr lang="en-US"/>
                    </a:p>
                  </a:txBody>
                  <a:tcPr/>
                </a:tc>
                <a:tc gridSpan="5">
                  <a:txBody>
                    <a:bodyPr/>
                    <a:lstStyle/>
                    <a:p>
                      <a:pPr algn="ctr"/>
                      <a:r>
                        <a:rPr lang="en-US"/>
                        <a:t>Source of Funds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82850">
                <a:tc>
                  <a:txBody>
                    <a:bodyPr/>
                    <a:lstStyle/>
                    <a:p>
                      <a:r>
                        <a:rPr lang="en-US"/>
                        <a:t>Type</a:t>
                      </a:r>
                    </a:p>
                  </a:txBody>
                  <a:tcPr/>
                </a:tc>
                <a:tc>
                  <a:txBody>
                    <a:bodyPr/>
                    <a:lstStyle/>
                    <a:p>
                      <a:r>
                        <a:rPr lang="en-US" sz="1600"/>
                        <a:t>STATE</a:t>
                      </a:r>
                    </a:p>
                    <a:p>
                      <a:r>
                        <a:rPr lang="en-US" sz="1600"/>
                        <a:t>EARNED</a:t>
                      </a:r>
                    </a:p>
                  </a:txBody>
                  <a:tcPr/>
                </a:tc>
                <a:tc>
                  <a:txBody>
                    <a:bodyPr/>
                    <a:lstStyle/>
                    <a:p>
                      <a:r>
                        <a:rPr lang="en-US" sz="1600"/>
                        <a:t>OTHER</a:t>
                      </a:r>
                    </a:p>
                    <a:p>
                      <a:r>
                        <a:rPr lang="en-US" sz="1600"/>
                        <a:t>State</a:t>
                      </a:r>
                    </a:p>
                  </a:txBody>
                  <a:tcPr/>
                </a:tc>
                <a:tc>
                  <a:txBody>
                    <a:bodyPr/>
                    <a:lstStyle/>
                    <a:p>
                      <a:r>
                        <a:rPr lang="en-US" sz="1600"/>
                        <a:t>FEDERAL</a:t>
                      </a:r>
                    </a:p>
                  </a:txBody>
                  <a:tcPr/>
                </a:tc>
                <a:tc>
                  <a:txBody>
                    <a:bodyPr/>
                    <a:lstStyle/>
                    <a:p>
                      <a:r>
                        <a:rPr lang="en-US" sz="1600"/>
                        <a:t>LOCAL</a:t>
                      </a:r>
                    </a:p>
                  </a:txBody>
                  <a:tcPr/>
                </a:tc>
                <a:tc>
                  <a:txBody>
                    <a:bodyPr/>
                    <a:lstStyle/>
                    <a:p>
                      <a:r>
                        <a:rPr lang="en-US" sz="1600"/>
                        <a:t>TOTAL EMPLOYEES</a:t>
                      </a:r>
                    </a:p>
                  </a:txBody>
                  <a:tcPr/>
                </a:tc>
                <a:extLst>
                  <a:ext uri="{0D108BD9-81ED-4DB2-BD59-A6C34878D82A}">
                    <a16:rowId xmlns:a16="http://schemas.microsoft.com/office/drawing/2014/main" val="10002"/>
                  </a:ext>
                </a:extLst>
              </a:tr>
              <a:tr h="399435">
                <a:tc>
                  <a:txBody>
                    <a:bodyPr/>
                    <a:lstStyle/>
                    <a:p>
                      <a:r>
                        <a:rPr lang="en-US"/>
                        <a:t>Teachers</a:t>
                      </a:r>
                    </a:p>
                  </a:txBody>
                  <a:tcPr/>
                </a:tc>
                <a:tc>
                  <a:txBody>
                    <a:bodyPr/>
                    <a:lstStyle/>
                    <a:p>
                      <a:pPr algn="ctr"/>
                      <a:r>
                        <a:rPr lang="en-US" sz="1600"/>
                        <a:t>12.99</a:t>
                      </a:r>
                    </a:p>
                  </a:txBody>
                  <a:tcPr/>
                </a:tc>
                <a:tc>
                  <a:txBody>
                    <a:bodyPr/>
                    <a:lstStyle/>
                    <a:p>
                      <a:pPr algn="ctr"/>
                      <a:endParaRPr lang="en-US" sz="1600"/>
                    </a:p>
                  </a:txBody>
                  <a:tcPr/>
                </a:tc>
                <a:tc>
                  <a:txBody>
                    <a:bodyPr/>
                    <a:lstStyle/>
                    <a:p>
                      <a:pPr algn="ctr"/>
                      <a:r>
                        <a:rPr lang="en-US" sz="1600"/>
                        <a:t>1.40</a:t>
                      </a:r>
                    </a:p>
                  </a:txBody>
                  <a:tcPr/>
                </a:tc>
                <a:tc>
                  <a:txBody>
                    <a:bodyPr/>
                    <a:lstStyle/>
                    <a:p>
                      <a:pPr algn="ctr"/>
                      <a:endParaRPr lang="en-US"/>
                    </a:p>
                  </a:txBody>
                  <a:tcPr/>
                </a:tc>
                <a:tc>
                  <a:txBody>
                    <a:bodyPr/>
                    <a:lstStyle/>
                    <a:p>
                      <a:pPr algn="ctr"/>
                      <a:r>
                        <a:rPr lang="en-US"/>
                        <a:t>14.39</a:t>
                      </a:r>
                    </a:p>
                  </a:txBody>
                  <a:tcPr/>
                </a:tc>
                <a:extLst>
                  <a:ext uri="{0D108BD9-81ED-4DB2-BD59-A6C34878D82A}">
                    <a16:rowId xmlns:a16="http://schemas.microsoft.com/office/drawing/2014/main" val="10003"/>
                  </a:ext>
                </a:extLst>
              </a:tr>
              <a:tr h="358601">
                <a:tc>
                  <a:txBody>
                    <a:bodyPr/>
                    <a:lstStyle/>
                    <a:p>
                      <a:r>
                        <a:rPr lang="en-US"/>
                        <a:t>Librarians</a:t>
                      </a:r>
                    </a:p>
                  </a:txBody>
                  <a:tcPr/>
                </a:tc>
                <a:tc>
                  <a:txBody>
                    <a:bodyPr/>
                    <a:lstStyle/>
                    <a:p>
                      <a:pPr algn="ctr"/>
                      <a:r>
                        <a:rPr lang="en-US" sz="1600"/>
                        <a:t>1.00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a:p>
                  </a:txBody>
                  <a:tcPr/>
                </a:tc>
                <a:tc>
                  <a:txBody>
                    <a:bodyPr/>
                    <a:lstStyle/>
                    <a:p>
                      <a:pPr algn="ctr"/>
                      <a:r>
                        <a:rPr lang="en-US"/>
                        <a:t>1.00</a:t>
                      </a:r>
                    </a:p>
                  </a:txBody>
                  <a:tcPr/>
                </a:tc>
                <a:extLst>
                  <a:ext uri="{0D108BD9-81ED-4DB2-BD59-A6C34878D82A}">
                    <a16:rowId xmlns:a16="http://schemas.microsoft.com/office/drawing/2014/main" val="10004"/>
                  </a:ext>
                </a:extLst>
              </a:tr>
              <a:tr h="358601">
                <a:tc>
                  <a:txBody>
                    <a:bodyPr/>
                    <a:lstStyle/>
                    <a:p>
                      <a:r>
                        <a:rPr lang="en-US"/>
                        <a:t>Counselors</a:t>
                      </a:r>
                    </a:p>
                  </a:txBody>
                  <a:tcPr/>
                </a:tc>
                <a:tc>
                  <a:txBody>
                    <a:bodyPr/>
                    <a:lstStyle/>
                    <a:p>
                      <a:pPr algn="ctr"/>
                      <a:r>
                        <a:rPr lang="en-US" sz="1600"/>
                        <a:t>1.00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a:p>
                  </a:txBody>
                  <a:tcPr/>
                </a:tc>
                <a:tc>
                  <a:txBody>
                    <a:bodyPr/>
                    <a:lstStyle/>
                    <a:p>
                      <a:pPr algn="ctr"/>
                      <a:r>
                        <a:rPr lang="en-US"/>
                        <a:t>1.00</a:t>
                      </a:r>
                    </a:p>
                  </a:txBody>
                  <a:tcPr/>
                </a:tc>
                <a:extLst>
                  <a:ext uri="{0D108BD9-81ED-4DB2-BD59-A6C34878D82A}">
                    <a16:rowId xmlns:a16="http://schemas.microsoft.com/office/drawing/2014/main" val="10005"/>
                  </a:ext>
                </a:extLst>
              </a:tr>
              <a:tr h="592180">
                <a:tc>
                  <a:txBody>
                    <a:bodyPr/>
                    <a:lstStyle/>
                    <a:p>
                      <a:r>
                        <a:rPr lang="en-US"/>
                        <a:t>Administrators</a:t>
                      </a:r>
                    </a:p>
                  </a:txBody>
                  <a:tcPr/>
                </a:tc>
                <a:tc>
                  <a:txBody>
                    <a:bodyPr/>
                    <a:lstStyle/>
                    <a:p>
                      <a:pPr algn="ctr"/>
                      <a:r>
                        <a:rPr lang="en-US" sz="1600"/>
                        <a:t>1.50</a:t>
                      </a:r>
                    </a:p>
                  </a:txBody>
                  <a:tcPr/>
                </a:tc>
                <a:tc>
                  <a:txBody>
                    <a:bodyPr/>
                    <a:lstStyle/>
                    <a:p>
                      <a:pPr algn="ctr"/>
                      <a:endParaRPr lang="en-US" sz="1600"/>
                    </a:p>
                  </a:txBody>
                  <a:tcPr/>
                </a:tc>
                <a:tc>
                  <a:txBody>
                    <a:bodyPr/>
                    <a:lstStyle/>
                    <a:p>
                      <a:pPr algn="ctr"/>
                      <a:endParaRPr lang="en-US" sz="1600"/>
                    </a:p>
                  </a:txBody>
                  <a:tcPr/>
                </a:tc>
                <a:tc>
                  <a:txBody>
                    <a:bodyPr/>
                    <a:lstStyle/>
                    <a:p>
                      <a:pPr algn="ctr"/>
                      <a:endParaRPr lang="en-US"/>
                    </a:p>
                  </a:txBody>
                  <a:tcPr/>
                </a:tc>
                <a:tc>
                  <a:txBody>
                    <a:bodyPr/>
                    <a:lstStyle/>
                    <a:p>
                      <a:pPr algn="ctr"/>
                      <a:r>
                        <a:rPr lang="en-US"/>
                        <a:t>1.50</a:t>
                      </a:r>
                    </a:p>
                  </a:txBody>
                  <a:tcPr/>
                </a:tc>
                <a:extLst>
                  <a:ext uri="{0D108BD9-81ED-4DB2-BD59-A6C34878D82A}">
                    <a16:rowId xmlns:a16="http://schemas.microsoft.com/office/drawing/2014/main" val="10006"/>
                  </a:ext>
                </a:extLst>
              </a:tr>
              <a:tr h="627552">
                <a:tc>
                  <a:txBody>
                    <a:bodyPr/>
                    <a:lstStyle/>
                    <a:p>
                      <a:r>
                        <a:rPr lang="en-US"/>
                        <a:t>Cert Supp Personnel</a:t>
                      </a:r>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a:t>.13</a:t>
                      </a:r>
                    </a:p>
                  </a:txBody>
                  <a:tcPr/>
                </a:tc>
                <a:tc>
                  <a:txBody>
                    <a:bodyPr/>
                    <a:lstStyle/>
                    <a:p>
                      <a:pPr algn="ctr"/>
                      <a:endParaRPr lang="en-US"/>
                    </a:p>
                  </a:txBody>
                  <a:tcPr/>
                </a:tc>
                <a:tc>
                  <a:txBody>
                    <a:bodyPr/>
                    <a:lstStyle/>
                    <a:p>
                      <a:pPr algn="ctr"/>
                      <a:r>
                        <a:rPr lang="en-US"/>
                        <a:t>.13</a:t>
                      </a:r>
                    </a:p>
                  </a:txBody>
                  <a:tcPr/>
                </a:tc>
                <a:extLst>
                  <a:ext uri="{0D108BD9-81ED-4DB2-BD59-A6C34878D82A}">
                    <a16:rowId xmlns:a16="http://schemas.microsoft.com/office/drawing/2014/main" val="10007"/>
                  </a:ext>
                </a:extLst>
              </a:tr>
              <a:tr h="627552">
                <a:tc>
                  <a:txBody>
                    <a:bodyPr/>
                    <a:lstStyle/>
                    <a:p>
                      <a:r>
                        <a:rPr lang="en-US"/>
                        <a:t>Non</a:t>
                      </a:r>
                      <a:r>
                        <a:rPr lang="en-US" baseline="0"/>
                        <a:t> Cert Supp Pers</a:t>
                      </a:r>
                      <a:endParaRPr lang="en-US"/>
                    </a:p>
                  </a:txBody>
                  <a:tcPr/>
                </a:tc>
                <a:tc>
                  <a:txBody>
                    <a:bodyPr/>
                    <a:lstStyle/>
                    <a:p>
                      <a:pPr algn="ctr"/>
                      <a:endParaRPr lang="en-US"/>
                    </a:p>
                  </a:txBody>
                  <a:tcPr/>
                </a:tc>
                <a:tc>
                  <a:txBody>
                    <a:bodyPr/>
                    <a:lstStyle/>
                    <a:p>
                      <a:pPr algn="ctr"/>
                      <a:r>
                        <a:rPr lang="en-US"/>
                        <a:t>2.00</a:t>
                      </a:r>
                    </a:p>
                  </a:txBody>
                  <a:tcPr/>
                </a:tc>
                <a:tc>
                  <a:txBody>
                    <a:bodyPr/>
                    <a:lstStyle/>
                    <a:p>
                      <a:pPr algn="ctr"/>
                      <a:r>
                        <a:rPr lang="en-US"/>
                        <a:t>9.22</a:t>
                      </a:r>
                    </a:p>
                  </a:txBody>
                  <a:tcPr/>
                </a:tc>
                <a:tc>
                  <a:txBody>
                    <a:bodyPr/>
                    <a:lstStyle/>
                    <a:p>
                      <a:pPr algn="ctr"/>
                      <a:endParaRPr lang="en-US"/>
                    </a:p>
                  </a:txBody>
                  <a:tcPr/>
                </a:tc>
                <a:tc>
                  <a:txBody>
                    <a:bodyPr/>
                    <a:lstStyle/>
                    <a:p>
                      <a:pPr algn="ctr"/>
                      <a:r>
                        <a:rPr lang="en-US"/>
                        <a:t>11.22</a:t>
                      </a:r>
                    </a:p>
                  </a:txBody>
                  <a:tcPr/>
                </a:tc>
                <a:extLst>
                  <a:ext uri="{0D108BD9-81ED-4DB2-BD59-A6C34878D82A}">
                    <a16:rowId xmlns:a16="http://schemas.microsoft.com/office/drawing/2014/main" val="10008"/>
                  </a:ext>
                </a:extLst>
              </a:tr>
              <a:tr h="358601">
                <a:tc>
                  <a:txBody>
                    <a:bodyPr/>
                    <a:lstStyle/>
                    <a:p>
                      <a:r>
                        <a:rPr lang="en-US"/>
                        <a:t>Total</a:t>
                      </a:r>
                    </a:p>
                  </a:txBody>
                  <a:tcPr/>
                </a:tc>
                <a:tc>
                  <a:txBody>
                    <a:bodyPr/>
                    <a:lstStyle/>
                    <a:p>
                      <a:pPr algn="ctr"/>
                      <a:r>
                        <a:rPr lang="en-US"/>
                        <a:t>16.49</a:t>
                      </a:r>
                    </a:p>
                  </a:txBody>
                  <a:tcPr/>
                </a:tc>
                <a:tc>
                  <a:txBody>
                    <a:bodyPr/>
                    <a:lstStyle/>
                    <a:p>
                      <a:pPr algn="ctr"/>
                      <a:r>
                        <a:rPr lang="en-US"/>
                        <a:t>2.00</a:t>
                      </a:r>
                    </a:p>
                  </a:txBody>
                  <a:tcPr/>
                </a:tc>
                <a:tc>
                  <a:txBody>
                    <a:bodyPr/>
                    <a:lstStyle/>
                    <a:p>
                      <a:pPr algn="ctr"/>
                      <a:r>
                        <a:rPr lang="en-US"/>
                        <a:t>10.75</a:t>
                      </a:r>
                    </a:p>
                  </a:txBody>
                  <a:tcPr/>
                </a:tc>
                <a:tc>
                  <a:txBody>
                    <a:bodyPr/>
                    <a:lstStyle/>
                    <a:p>
                      <a:pPr algn="ctr"/>
                      <a:endParaRPr lang="en-US"/>
                    </a:p>
                  </a:txBody>
                  <a:tcPr/>
                </a:tc>
                <a:tc>
                  <a:txBody>
                    <a:bodyPr/>
                    <a:lstStyle/>
                    <a:p>
                      <a:pPr algn="ctr"/>
                      <a:r>
                        <a:rPr lang="en-US"/>
                        <a:t>29.24</a:t>
                      </a:r>
                    </a:p>
                  </a:txBody>
                  <a:tcPr/>
                </a:tc>
                <a:extLst>
                  <a:ext uri="{0D108BD9-81ED-4DB2-BD59-A6C34878D82A}">
                    <a16:rowId xmlns:a16="http://schemas.microsoft.com/office/drawing/2014/main" val="10009"/>
                  </a:ext>
                </a:extLst>
              </a:tr>
            </a:tbl>
          </a:graphicData>
        </a:graphic>
      </p:graphicFrame>
      <p:sp>
        <p:nvSpPr>
          <p:cNvPr id="4" name="Rectangle 3"/>
          <p:cNvSpPr/>
          <p:nvPr/>
        </p:nvSpPr>
        <p:spPr>
          <a:xfrm>
            <a:off x="228600" y="6324600"/>
            <a:ext cx="8915400" cy="338554"/>
          </a:xfrm>
          <a:prstGeom prst="rect">
            <a:avLst/>
          </a:prstGeom>
        </p:spPr>
        <p:txBody>
          <a:bodyPr wrap="square">
            <a:spAutoFit/>
          </a:bodyPr>
          <a:lstStyle/>
          <a:p>
            <a:r>
              <a:rPr lang="en-US" sz="1600">
                <a:latin typeface="Berlin Sans FB Demi" pitchFamily="34" charset="0"/>
              </a:rPr>
              <a:t>Local School Funds  Budgeted:  Public - $59,826 Non-Public - $27,236 =     $ 87,062</a:t>
            </a:r>
            <a:endParaRPr lang="en-US">
              <a:latin typeface="Berlin Sans FB Dem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467600" cy="838200"/>
          </a:xfrm>
        </p:spPr>
        <p:txBody>
          <a:bodyPr>
            <a:normAutofit/>
          </a:bodyPr>
          <a:lstStyle/>
          <a:p>
            <a:r>
              <a:rPr lang="en-US" sz="2400">
                <a:latin typeface="Arial Rounded MT Bold" pitchFamily="34" charset="0"/>
              </a:rPr>
              <a:t> </a:t>
            </a:r>
            <a:r>
              <a:rPr lang="en-US" sz="2400" b="1">
                <a:solidFill>
                  <a:schemeClr val="tx1"/>
                </a:solidFill>
                <a:latin typeface="Arial Rounded MT Bold" pitchFamily="34" charset="0"/>
                <a:cs typeface="Arial" pitchFamily="34" charset="0"/>
              </a:rPr>
              <a:t>BUDGET INFORMATION</a:t>
            </a:r>
          </a:p>
        </p:txBody>
      </p:sp>
      <p:sp>
        <p:nvSpPr>
          <p:cNvPr id="3" name="TextBox 2"/>
          <p:cNvSpPr txBox="1"/>
          <p:nvPr/>
        </p:nvSpPr>
        <p:spPr>
          <a:xfrm>
            <a:off x="533400" y="914400"/>
            <a:ext cx="8610600" cy="4401205"/>
          </a:xfrm>
          <a:prstGeom prst="rect">
            <a:avLst/>
          </a:prstGeom>
          <a:noFill/>
        </p:spPr>
        <p:txBody>
          <a:bodyPr wrap="square" rtlCol="0">
            <a:spAutoFit/>
          </a:bodyPr>
          <a:lstStyle/>
          <a:p>
            <a:pPr>
              <a:buFont typeface="Arial" charset="0"/>
              <a:buNone/>
            </a:pPr>
            <a:endParaRPr lang="en-US" sz="2000">
              <a:latin typeface="Arial Rounded MT Bold" pitchFamily="34" charset="0"/>
            </a:endParaRPr>
          </a:p>
          <a:p>
            <a:pPr>
              <a:buFont typeface="Arial" charset="0"/>
              <a:buNone/>
            </a:pPr>
            <a:r>
              <a:rPr lang="en-US" sz="2000">
                <a:latin typeface="Arial Rounded MT Bold" pitchFamily="34" charset="0"/>
              </a:rPr>
              <a:t>The budget for MACON COUNTY  School System is developed for</a:t>
            </a:r>
          </a:p>
          <a:p>
            <a:pPr>
              <a:buFont typeface="Arial" charset="0"/>
              <a:buNone/>
            </a:pPr>
            <a:r>
              <a:rPr lang="en-US" sz="2000">
                <a:latin typeface="Arial Rounded MT Bold" pitchFamily="34" charset="0"/>
              </a:rPr>
              <a:t>the fiscal year beginning October 1</a:t>
            </a:r>
            <a:r>
              <a:rPr lang="en-US" sz="2000" baseline="30000">
                <a:latin typeface="Arial Rounded MT Bold" pitchFamily="34" charset="0"/>
              </a:rPr>
              <a:t>st</a:t>
            </a:r>
            <a:r>
              <a:rPr lang="en-US" sz="2000">
                <a:latin typeface="Arial Rounded MT Bold" pitchFamily="34" charset="0"/>
              </a:rPr>
              <a:t>, 2022 and ending</a:t>
            </a:r>
          </a:p>
          <a:p>
            <a:pPr>
              <a:buFont typeface="Arial" charset="0"/>
              <a:buNone/>
            </a:pPr>
            <a:r>
              <a:rPr lang="en-US" sz="2000">
                <a:latin typeface="Arial Rounded MT Bold" pitchFamily="34" charset="0"/>
              </a:rPr>
              <a:t>September 30</a:t>
            </a:r>
            <a:r>
              <a:rPr lang="en-US" sz="2000" baseline="30000">
                <a:latin typeface="Arial Rounded MT Bold" pitchFamily="34" charset="0"/>
              </a:rPr>
              <a:t>th</a:t>
            </a:r>
            <a:r>
              <a:rPr lang="en-US" sz="2000">
                <a:latin typeface="Arial Rounded MT Bold" pitchFamily="34" charset="0"/>
              </a:rPr>
              <a:t>, 2023. All anticipated revenues from State,</a:t>
            </a:r>
          </a:p>
          <a:p>
            <a:pPr>
              <a:buFont typeface="Arial" charset="0"/>
              <a:buNone/>
            </a:pPr>
            <a:r>
              <a:rPr lang="en-US" sz="2000">
                <a:latin typeface="Arial Rounded MT Bold" pitchFamily="34" charset="0"/>
              </a:rPr>
              <a:t>Federal, Local and Other Fund sources are included according to</a:t>
            </a:r>
          </a:p>
          <a:p>
            <a:pPr>
              <a:buFont typeface="Arial" charset="0"/>
              <a:buNone/>
            </a:pPr>
            <a:r>
              <a:rPr lang="en-US" sz="2000">
                <a:latin typeface="Arial Rounded MT Bold" pitchFamily="34" charset="0"/>
              </a:rPr>
              <a:t>information obtained from appropriations, allocations, grants,</a:t>
            </a:r>
          </a:p>
          <a:p>
            <a:pPr>
              <a:buFont typeface="Arial" charset="0"/>
              <a:buNone/>
            </a:pPr>
            <a:r>
              <a:rPr lang="en-US" sz="2000">
                <a:latin typeface="Arial Rounded MT Bold" pitchFamily="34" charset="0"/>
              </a:rPr>
              <a:t>taxes, and other generated sources.</a:t>
            </a:r>
          </a:p>
          <a:p>
            <a:pPr>
              <a:buFont typeface="Arial" charset="0"/>
              <a:buNone/>
            </a:pPr>
            <a:endParaRPr lang="en-US" sz="2000">
              <a:latin typeface="Arial Rounded MT Bold" pitchFamily="34" charset="0"/>
            </a:endParaRPr>
          </a:p>
          <a:p>
            <a:pPr>
              <a:buFont typeface="Arial" charset="0"/>
              <a:buNone/>
            </a:pPr>
            <a:endParaRPr lang="en-US" sz="2000">
              <a:latin typeface="Arial Rounded MT Bold" pitchFamily="34" charset="0"/>
            </a:endParaRPr>
          </a:p>
          <a:p>
            <a:pPr>
              <a:buFont typeface="Arial" charset="0"/>
              <a:buNone/>
            </a:pPr>
            <a:r>
              <a:rPr lang="en-US" sz="2000">
                <a:latin typeface="Arial Rounded MT Bold" pitchFamily="34" charset="0"/>
              </a:rPr>
              <a:t>Even though the largest part of State revenue sources are</a:t>
            </a:r>
          </a:p>
          <a:p>
            <a:pPr>
              <a:buFont typeface="Arial" charset="0"/>
              <a:buNone/>
            </a:pPr>
            <a:r>
              <a:rPr lang="en-US" sz="2000">
                <a:latin typeface="Arial Rounded MT Bold" pitchFamily="34" charset="0"/>
              </a:rPr>
              <a:t>designed to be in the form of block grants to the local school</a:t>
            </a:r>
          </a:p>
          <a:p>
            <a:pPr>
              <a:buFont typeface="Arial" charset="0"/>
              <a:buNone/>
            </a:pPr>
            <a:r>
              <a:rPr lang="en-US" sz="2000">
                <a:latin typeface="Arial Rounded MT Bold" pitchFamily="34" charset="0"/>
              </a:rPr>
              <a:t>system, with decisions of their expenditures left with the local</a:t>
            </a:r>
          </a:p>
          <a:p>
            <a:pPr>
              <a:buFont typeface="Arial" charset="0"/>
              <a:buNone/>
            </a:pPr>
            <a:r>
              <a:rPr lang="en-US" sz="2000">
                <a:latin typeface="Arial Rounded MT Bold" pitchFamily="34" charset="0"/>
              </a:rPr>
              <a:t>system, some requirements are in place.  Some of the State</a:t>
            </a:r>
          </a:p>
          <a:p>
            <a:pPr>
              <a:buFont typeface="Arial" charset="0"/>
              <a:buNone/>
            </a:pPr>
            <a:r>
              <a:rPr lang="en-US" sz="2000">
                <a:latin typeface="Arial Rounded MT Bold" pitchFamily="34" charset="0"/>
              </a:rPr>
              <a:t>mandates and budget constraints are as follows:</a:t>
            </a:r>
          </a:p>
        </p:txBody>
      </p:sp>
      <p:pic>
        <p:nvPicPr>
          <p:cNvPr id="3083" name="Picture 11" descr="C:\Documents and Settings\youngnf\Local Settings\Temporary Internet Files\Content.IE5\9OF2NXA8\MCj04398470000[1].wmf"/>
          <p:cNvPicPr>
            <a:picLocks noChangeAspect="1" noChangeArrowheads="1"/>
          </p:cNvPicPr>
          <p:nvPr/>
        </p:nvPicPr>
        <p:blipFill>
          <a:blip r:embed="rId3" cstate="print"/>
          <a:srcRect/>
          <a:stretch>
            <a:fillRect/>
          </a:stretch>
        </p:blipFill>
        <p:spPr bwMode="auto">
          <a:xfrm>
            <a:off x="6858000" y="5181600"/>
            <a:ext cx="2286000" cy="1676400"/>
          </a:xfrm>
          <a:prstGeom prst="rect">
            <a:avLst/>
          </a:prstGeom>
          <a:noFill/>
        </p:spPr>
      </p:pic>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9246"/>
            <a:ext cx="8305800" cy="1583353"/>
          </a:xfrm>
        </p:spPr>
        <p:txBody>
          <a:bodyPr>
            <a:noAutofit/>
          </a:bodyPr>
          <a:lstStyle/>
          <a:p>
            <a:pPr algn="ctr"/>
            <a:r>
              <a:rPr lang="en-US" sz="2400" b="1">
                <a:solidFill>
                  <a:schemeClr val="tx1"/>
                </a:solidFill>
                <a:latin typeface="Arial Rounded MT Bold" pitchFamily="34" charset="0"/>
              </a:rPr>
              <a:t>BUDGET INFORMATION </a:t>
            </a:r>
            <a:br>
              <a:rPr lang="en-US" sz="2400" b="1">
                <a:solidFill>
                  <a:schemeClr val="tx1"/>
                </a:solidFill>
                <a:latin typeface="Arial Rounded MT Bold" pitchFamily="34" charset="0"/>
              </a:rPr>
            </a:br>
            <a:r>
              <a:rPr lang="en-US" sz="2400" b="1">
                <a:solidFill>
                  <a:schemeClr val="tx1"/>
                </a:solidFill>
                <a:latin typeface="Arial Rounded MT Bold" pitchFamily="34" charset="0"/>
              </a:rPr>
              <a:t>Cont’d</a:t>
            </a:r>
          </a:p>
        </p:txBody>
      </p:sp>
      <p:sp>
        <p:nvSpPr>
          <p:cNvPr id="6" name="TextBox 5"/>
          <p:cNvSpPr txBox="1"/>
          <p:nvPr/>
        </p:nvSpPr>
        <p:spPr>
          <a:xfrm flipH="1">
            <a:off x="1447800" y="2514600"/>
            <a:ext cx="685800" cy="369332"/>
          </a:xfrm>
          <a:prstGeom prst="rect">
            <a:avLst/>
          </a:prstGeom>
          <a:noFill/>
        </p:spPr>
        <p:txBody>
          <a:bodyPr wrap="square" rtlCol="0">
            <a:spAutoFit/>
          </a:bodyPr>
          <a:lstStyle/>
          <a:p>
            <a:endParaRPr lang="en-US"/>
          </a:p>
        </p:txBody>
      </p:sp>
      <p:sp>
        <p:nvSpPr>
          <p:cNvPr id="7" name="TextBox 6"/>
          <p:cNvSpPr txBox="1"/>
          <p:nvPr/>
        </p:nvSpPr>
        <p:spPr>
          <a:xfrm>
            <a:off x="0" y="1066800"/>
            <a:ext cx="8839200" cy="4893647"/>
          </a:xfrm>
          <a:prstGeom prst="rect">
            <a:avLst/>
          </a:prstGeom>
          <a:noFill/>
        </p:spPr>
        <p:txBody>
          <a:bodyPr wrap="square" rtlCol="0">
            <a:spAutoFit/>
          </a:bodyPr>
          <a:lstStyle/>
          <a:p>
            <a:pPr>
              <a:buFont typeface="Wingdings" pitchFamily="2" charset="2"/>
              <a:buChar char="v"/>
            </a:pPr>
            <a:r>
              <a:rPr lang="en-US" sz="2400">
                <a:latin typeface="Arial Rounded MT Bold" pitchFamily="34" charset="0"/>
              </a:rPr>
              <a:t>Minimum salary schedule in consideration of the State</a:t>
            </a:r>
          </a:p>
          <a:p>
            <a:r>
              <a:rPr lang="en-US" sz="2400">
                <a:latin typeface="Arial Rounded MT Bold" pitchFamily="34" charset="0"/>
              </a:rPr>
              <a:t>    Salary Matrix          </a:t>
            </a:r>
          </a:p>
          <a:p>
            <a:pPr>
              <a:buFont typeface="Wingdings" pitchFamily="2" charset="2"/>
              <a:buChar char="v"/>
            </a:pPr>
            <a:r>
              <a:rPr lang="en-US" sz="2400">
                <a:latin typeface="Arial Rounded MT Bold" pitchFamily="34" charset="0"/>
              </a:rPr>
              <a:t>Fringe benefits required by State law</a:t>
            </a:r>
          </a:p>
          <a:p>
            <a:pPr>
              <a:buFont typeface="Wingdings" pitchFamily="2" charset="2"/>
              <a:buChar char="v"/>
            </a:pPr>
            <a:r>
              <a:rPr lang="en-US" sz="2400">
                <a:latin typeface="Arial Rounded MT Bold" pitchFamily="34" charset="0"/>
              </a:rPr>
              <a:t>Required leave allocations</a:t>
            </a:r>
          </a:p>
          <a:p>
            <a:pPr>
              <a:buFont typeface="Wingdings" pitchFamily="2" charset="2"/>
              <a:buChar char="v"/>
            </a:pPr>
            <a:r>
              <a:rPr lang="en-US" sz="2400">
                <a:latin typeface="Arial Rounded MT Bold" pitchFamily="34" charset="0"/>
              </a:rPr>
              <a:t>Required pupil/teacher ratio at specified grade levels</a:t>
            </a:r>
          </a:p>
          <a:p>
            <a:pPr>
              <a:buFont typeface="Wingdings" pitchFamily="2" charset="2"/>
              <a:buChar char="v"/>
            </a:pPr>
            <a:r>
              <a:rPr lang="en-US" sz="2400">
                <a:latin typeface="Arial Rounded MT Bold" pitchFamily="34" charset="0"/>
              </a:rPr>
              <a:t>Required local fund match for Foundation Program</a:t>
            </a:r>
          </a:p>
          <a:p>
            <a:pPr>
              <a:buFont typeface="Wingdings" pitchFamily="2" charset="2"/>
              <a:buChar char="v"/>
            </a:pPr>
            <a:r>
              <a:rPr lang="en-US" sz="2400">
                <a:latin typeface="Arial Rounded MT Bold" pitchFamily="34" charset="0"/>
              </a:rPr>
              <a:t>  Required local fund match for Capital Project Funds</a:t>
            </a:r>
          </a:p>
          <a:p>
            <a:pPr>
              <a:buFont typeface="Wingdings" pitchFamily="2" charset="2"/>
              <a:buChar char="v"/>
            </a:pPr>
            <a:r>
              <a:rPr lang="en-US" sz="2400">
                <a:latin typeface="Arial Rounded MT Bold" pitchFamily="34" charset="0"/>
              </a:rPr>
              <a:t>Student transportation requirements</a:t>
            </a:r>
          </a:p>
          <a:p>
            <a:pPr>
              <a:buFont typeface="Wingdings" pitchFamily="2" charset="2"/>
              <a:buChar char="v"/>
            </a:pPr>
            <a:r>
              <a:rPr lang="en-US" sz="2400">
                <a:latin typeface="Arial Rounded MT Bold" pitchFamily="34" charset="0"/>
              </a:rPr>
              <a:t>Insurance and bonding requirements on school facilities  </a:t>
            </a:r>
          </a:p>
          <a:p>
            <a:r>
              <a:rPr lang="en-US" sz="2400">
                <a:latin typeface="Arial Rounded MT Bold" pitchFamily="34" charset="0"/>
              </a:rPr>
              <a:t>    and personnel</a:t>
            </a:r>
          </a:p>
          <a:p>
            <a:pPr>
              <a:buFont typeface="Wingdings" pitchFamily="2" charset="2"/>
              <a:buChar char="v"/>
            </a:pPr>
            <a:r>
              <a:rPr lang="en-US" sz="2400">
                <a:latin typeface="Arial Rounded MT Bold" pitchFamily="34" charset="0"/>
              </a:rPr>
              <a:t>Career/Technical Education expenditure requirements</a:t>
            </a:r>
          </a:p>
          <a:p>
            <a:pPr>
              <a:buFont typeface="Wingdings" pitchFamily="2" charset="2"/>
              <a:buChar char="v"/>
            </a:pPr>
            <a:r>
              <a:rPr lang="en-US" sz="2400">
                <a:latin typeface="Arial Rounded MT Bold" pitchFamily="34" charset="0"/>
              </a:rPr>
              <a:t>Budget constraints for Instructional Support Funds</a:t>
            </a:r>
            <a:r>
              <a:rPr lang="en-US" sz="2400">
                <a:solidFill>
                  <a:schemeClr val="tx2"/>
                </a:solidFill>
                <a:latin typeface="Arial Rounded MT Bold" pitchFamily="34" charset="0"/>
              </a:rPr>
              <a:t>	</a:t>
            </a:r>
          </a:p>
          <a:p>
            <a:pPr>
              <a:buFont typeface="Arial" charset="0"/>
              <a:buNone/>
            </a:pPr>
            <a:endParaRPr lang="en-US" sz="2400">
              <a:solidFill>
                <a:schemeClr val="tx2"/>
              </a:solidFill>
              <a:latin typeface="Arial Rounded MT Bold" pitchFamily="34" charset="0"/>
            </a:endParaRPr>
          </a:p>
        </p:txBody>
      </p:sp>
      <p:pic>
        <p:nvPicPr>
          <p:cNvPr id="9" name="Picture 11" descr="C:\Documents and Settings\youngnf\Local Settings\Temporary Internet Files\Content.IE5\9OF2NXA8\MCj04398470000[1].wmf"/>
          <p:cNvPicPr>
            <a:picLocks noChangeAspect="1" noChangeArrowheads="1"/>
          </p:cNvPicPr>
          <p:nvPr/>
        </p:nvPicPr>
        <p:blipFill>
          <a:blip r:embed="rId3" cstate="print"/>
          <a:srcRect/>
          <a:stretch>
            <a:fillRect/>
          </a:stretch>
        </p:blipFill>
        <p:spPr bwMode="auto">
          <a:xfrm>
            <a:off x="6858000" y="5410200"/>
            <a:ext cx="2286000" cy="1447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457200"/>
            <a:ext cx="5410200" cy="461665"/>
          </a:xfrm>
          <a:prstGeom prst="rect">
            <a:avLst/>
          </a:prstGeom>
        </p:spPr>
        <p:txBody>
          <a:bodyPr wrap="square">
            <a:spAutoFit/>
          </a:bodyPr>
          <a:lstStyle/>
          <a:p>
            <a:r>
              <a:rPr lang="en-US" sz="2400">
                <a:latin typeface="Arial Rounded MT Bold" pitchFamily="34" charset="0"/>
              </a:rPr>
              <a:t>BUDGET INFORMATION cont’d</a:t>
            </a:r>
          </a:p>
        </p:txBody>
      </p:sp>
      <p:pic>
        <p:nvPicPr>
          <p:cNvPr id="5" name="Picture 11" descr="C:\Documents and Settings\youngnf\Local Settings\Temporary Internet Files\Content.IE5\9OF2NXA8\MCj04398470000[1].wmf"/>
          <p:cNvPicPr>
            <a:picLocks noChangeAspect="1" noChangeArrowheads="1"/>
          </p:cNvPicPr>
          <p:nvPr/>
        </p:nvPicPr>
        <p:blipFill>
          <a:blip r:embed="rId3" cstate="print"/>
          <a:srcRect/>
          <a:stretch>
            <a:fillRect/>
          </a:stretch>
        </p:blipFill>
        <p:spPr bwMode="auto">
          <a:xfrm>
            <a:off x="6858000" y="5257800"/>
            <a:ext cx="2286000" cy="1600200"/>
          </a:xfrm>
          <a:prstGeom prst="rect">
            <a:avLst/>
          </a:prstGeom>
          <a:noFill/>
        </p:spPr>
      </p:pic>
      <p:sp>
        <p:nvSpPr>
          <p:cNvPr id="6" name="Rectangle 5"/>
          <p:cNvSpPr/>
          <p:nvPr/>
        </p:nvSpPr>
        <p:spPr>
          <a:xfrm>
            <a:off x="662152" y="1240222"/>
            <a:ext cx="7415048" cy="3748498"/>
          </a:xfrm>
          <a:prstGeom prst="rect">
            <a:avLst/>
          </a:prstGeom>
        </p:spPr>
        <p:txBody>
          <a:bodyPr wrap="square">
            <a:spAutoFit/>
          </a:bodyPr>
          <a:lstStyle/>
          <a:p>
            <a:pPr marL="285750" indent="-285750">
              <a:buFont typeface="Wingdings" pitchFamily="2" charset="2"/>
              <a:buChar char="v"/>
            </a:pPr>
            <a:r>
              <a:rPr lang="en-US">
                <a:latin typeface="Arial Rounded MT Bold" pitchFamily="34" charset="0"/>
              </a:rPr>
              <a:t>Federal revenues also have budget constraints and requirements.  Some of the Federal mandates and constraints are as follows.</a:t>
            </a:r>
          </a:p>
          <a:p>
            <a:pPr>
              <a:buFont typeface="Arial" charset="0"/>
              <a:buNone/>
            </a:pPr>
            <a:endParaRPr lang="en-US">
              <a:latin typeface="Arial Rounded MT Bold" pitchFamily="34" charset="0"/>
            </a:endParaRPr>
          </a:p>
          <a:p>
            <a:pPr>
              <a:buFont typeface="Wingdings" pitchFamily="2" charset="2"/>
              <a:buChar char="v"/>
            </a:pPr>
            <a:r>
              <a:rPr lang="en-US">
                <a:latin typeface="Arial Rounded MT Bold" pitchFamily="34" charset="0"/>
              </a:rPr>
              <a:t>Expenditures from federal funds must be for supplemental programs that increase services and not used to replace programs being provided with other financial resources.</a:t>
            </a:r>
          </a:p>
          <a:p>
            <a:pPr>
              <a:buFont typeface="Wingdings" pitchFamily="2" charset="2"/>
              <a:buChar char="v"/>
            </a:pPr>
            <a:endParaRPr lang="en-US">
              <a:latin typeface="Arial Rounded MT Bold" pitchFamily="34" charset="0"/>
            </a:endParaRPr>
          </a:p>
          <a:p>
            <a:pPr>
              <a:buFont typeface="Wingdings" pitchFamily="2" charset="2"/>
              <a:buChar char="v"/>
            </a:pPr>
            <a:r>
              <a:rPr lang="en-US">
                <a:latin typeface="Arial Rounded MT Bold" pitchFamily="34" charset="0"/>
              </a:rPr>
              <a:t>Funds are categorical in nature and must be expended for specific priorities.</a:t>
            </a:r>
          </a:p>
          <a:p>
            <a:pPr>
              <a:buFont typeface="Wingdings" pitchFamily="2" charset="2"/>
              <a:buChar char="v"/>
            </a:pPr>
            <a:endParaRPr lang="en-US">
              <a:latin typeface="Arial Rounded MT Bold" pitchFamily="34" charset="0"/>
            </a:endParaRPr>
          </a:p>
          <a:p>
            <a:pPr>
              <a:buFont typeface="Wingdings" pitchFamily="2" charset="2"/>
              <a:buChar char="v"/>
            </a:pPr>
            <a:r>
              <a:rPr lang="en-US">
                <a:latin typeface="Arial Rounded MT Bold" pitchFamily="34" charset="0"/>
              </a:rPr>
              <a:t>Grants are annual in nature and provide no assurance of continued funding.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304800"/>
            <a:ext cx="8229600" cy="1447800"/>
          </a:xfrm>
        </p:spPr>
        <p:txBody>
          <a:bodyPr>
            <a:noAutofit/>
          </a:bodyPr>
          <a:lstStyle/>
          <a:p>
            <a:pPr algn="ctr"/>
            <a:r>
              <a:rPr lang="en-US" sz="3200">
                <a:solidFill>
                  <a:schemeClr val="tx1"/>
                </a:solidFill>
                <a:latin typeface="Arial Rounded MT Bold" pitchFamily="34" charset="0"/>
              </a:rPr>
              <a:t>      The Proposed Annual Budget includes two documents as follows   </a:t>
            </a:r>
          </a:p>
        </p:txBody>
      </p:sp>
      <p:sp>
        <p:nvSpPr>
          <p:cNvPr id="9" name="Content Placeholder 8"/>
          <p:cNvSpPr>
            <a:spLocks noGrp="1"/>
          </p:cNvSpPr>
          <p:nvPr>
            <p:ph idx="1"/>
          </p:nvPr>
        </p:nvSpPr>
        <p:spPr>
          <a:xfrm>
            <a:off x="762000" y="1905000"/>
            <a:ext cx="7620000" cy="4953000"/>
          </a:xfrm>
        </p:spPr>
        <p:txBody>
          <a:bodyPr>
            <a:normAutofit/>
          </a:bodyPr>
          <a:lstStyle/>
          <a:p>
            <a:pPr fontAlgn="auto">
              <a:spcAft>
                <a:spcPts val="0"/>
              </a:spcAft>
              <a:buNone/>
              <a:defRPr/>
            </a:pPr>
            <a:r>
              <a:rPr lang="en-US" sz="2400">
                <a:latin typeface="Arial Rounded MT Bold" pitchFamily="34" charset="0"/>
              </a:rPr>
              <a:t>	Proposed Annual Budget of Revenues and Expenditures (Exhibit P-I) presents the total budget for the LEA and anticipated expenditures summarized by major functions.</a:t>
            </a:r>
          </a:p>
          <a:p>
            <a:pPr fontAlgn="auto">
              <a:spcAft>
                <a:spcPts val="0"/>
              </a:spcAft>
              <a:buNone/>
              <a:defRPr/>
            </a:pPr>
            <a:endParaRPr lang="en-US" sz="2400">
              <a:latin typeface="Arial Rounded MT Bold" pitchFamily="34" charset="0"/>
            </a:endParaRPr>
          </a:p>
          <a:p>
            <a:pPr fontAlgn="auto">
              <a:spcAft>
                <a:spcPts val="0"/>
              </a:spcAft>
              <a:buFont typeface="Arial"/>
              <a:buChar char="•"/>
              <a:defRPr/>
            </a:pPr>
            <a:r>
              <a:rPr lang="en-US" sz="2400">
                <a:latin typeface="Arial Rounded MT Bold" pitchFamily="34" charset="0"/>
              </a:rPr>
              <a:t>Proposed Budget of Expenditures by School or Cost Center (Exhibit P-II) presents the anticipated expenditures by major function and category of expense for each school</a:t>
            </a:r>
            <a:r>
              <a:rPr lang="en-US" sz="2400">
                <a:solidFill>
                  <a:schemeClr val="tx2"/>
                </a:solidFill>
                <a:latin typeface="Arial Rounded MT Bold" pitchFamily="34" charset="0"/>
              </a:rPr>
              <a:t>.</a:t>
            </a:r>
          </a:p>
          <a:p>
            <a:endParaRPr lang="en-US" sz="2400"/>
          </a:p>
        </p:txBody>
      </p:sp>
      <p:pic>
        <p:nvPicPr>
          <p:cNvPr id="64522" name="Picture 10" descr="C:\Documents and Settings\youngnf\Local Settings\Temporary Internet Files\Content.IE5\8S9W10D4\MCj04413140000[1].png"/>
          <p:cNvPicPr>
            <a:picLocks noChangeAspect="1" noChangeArrowheads="1"/>
          </p:cNvPicPr>
          <p:nvPr/>
        </p:nvPicPr>
        <p:blipFill>
          <a:blip r:embed="rId3" cstate="print"/>
          <a:srcRect/>
          <a:stretch>
            <a:fillRect/>
          </a:stretch>
        </p:blipFill>
        <p:spPr bwMode="auto">
          <a:xfrm>
            <a:off x="7467600" y="5257800"/>
            <a:ext cx="1676400" cy="1371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674" y="138953"/>
            <a:ext cx="6476999" cy="1320800"/>
          </a:xfrm>
        </p:spPr>
        <p:txBody>
          <a:bodyPr>
            <a:normAutofit/>
          </a:bodyPr>
          <a:lstStyle/>
          <a:p>
            <a:r>
              <a:rPr lang="en-US" sz="3200"/>
              <a:t>Average Daily Membership (ADM)</a:t>
            </a:r>
            <a:br>
              <a:rPr lang="en-US" sz="3200"/>
            </a:br>
            <a:r>
              <a:rPr lang="en-US" sz="3200"/>
              <a:t>Eight-Years Analysis</a:t>
            </a:r>
          </a:p>
        </p:txBody>
      </p:sp>
      <p:pic>
        <p:nvPicPr>
          <p:cNvPr id="5" name="Picture 6" descr="A picture containing text, light&#10;&#10;Description automatically generated">
            <a:extLst>
              <a:ext uri="{FF2B5EF4-FFF2-40B4-BE49-F238E27FC236}">
                <a16:creationId xmlns:a16="http://schemas.microsoft.com/office/drawing/2014/main" id="{B734DA1E-97F1-E74A-B23D-604B6F791AF0}"/>
              </a:ext>
            </a:extLst>
          </p:cNvPr>
          <p:cNvPicPr>
            <a:picLocks noChangeAspect="1"/>
          </p:cNvPicPr>
          <p:nvPr/>
        </p:nvPicPr>
        <p:blipFill>
          <a:blip r:embed="rId3"/>
          <a:stretch>
            <a:fillRect/>
          </a:stretch>
        </p:blipFill>
        <p:spPr>
          <a:xfrm>
            <a:off x="126932" y="1884269"/>
            <a:ext cx="1485850" cy="3085260"/>
          </a:xfrm>
          <a:prstGeom prst="rect">
            <a:avLst/>
          </a:prstGeom>
        </p:spPr>
      </p:pic>
      <p:pic>
        <p:nvPicPr>
          <p:cNvPr id="7" name="Picture 7" descr="Timeline&#10;&#10;Description automatically generated">
            <a:extLst>
              <a:ext uri="{FF2B5EF4-FFF2-40B4-BE49-F238E27FC236}">
                <a16:creationId xmlns:a16="http://schemas.microsoft.com/office/drawing/2014/main" id="{7AACC487-BC44-4A87-C9BA-1A7C8E7F08E4}"/>
              </a:ext>
            </a:extLst>
          </p:cNvPr>
          <p:cNvPicPr>
            <a:picLocks noChangeAspect="1"/>
          </p:cNvPicPr>
          <p:nvPr/>
        </p:nvPicPr>
        <p:blipFill>
          <a:blip r:embed="rId4"/>
          <a:stretch>
            <a:fillRect/>
          </a:stretch>
        </p:blipFill>
        <p:spPr>
          <a:xfrm>
            <a:off x="1494304" y="1429320"/>
            <a:ext cx="7832071" cy="4898632"/>
          </a:xfrm>
          <a:prstGeom prst="rect">
            <a:avLst/>
          </a:prstGeom>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Y 2023  Budget Presentation-Final" id="{DAAD2978-48B2-C640-80C8-D83388335FC8}" vid="{FFE03BA5-ADA8-4E40-8A0D-9B42DACD64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3985</Words>
  <Application>Microsoft Macintosh PowerPoint</Application>
  <PresentationFormat>On-screen Show (4:3)</PresentationFormat>
  <Paragraphs>1124</Paragraphs>
  <Slides>42</Slides>
  <Notes>38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42</vt:i4>
      </vt:variant>
    </vt:vector>
  </HeadingPairs>
  <TitlesOfParts>
    <vt:vector size="53" baseType="lpstr">
      <vt:lpstr>Arial</vt:lpstr>
      <vt:lpstr>Arial Black</vt:lpstr>
      <vt:lpstr>Arial Rounded MT Bold</vt:lpstr>
      <vt:lpstr>Berlin Sans FB Demi</vt:lpstr>
      <vt:lpstr>Calibri</vt:lpstr>
      <vt:lpstr>Century</vt:lpstr>
      <vt:lpstr>Tahoma</vt:lpstr>
      <vt:lpstr>Trebuchet MS</vt:lpstr>
      <vt:lpstr>Wingdings</vt:lpstr>
      <vt:lpstr>Wingdings 3</vt:lpstr>
      <vt:lpstr>Facet</vt:lpstr>
      <vt:lpstr>MACON COUNTY  BOARD OF EDUCATION  SYSTEM #044</vt:lpstr>
      <vt:lpstr>PowerPoint Presentation</vt:lpstr>
      <vt:lpstr> In addition to the financial plan presented in the Proposed Budget the school system is required to submit to the State Department of Education nine other operational plans. The additional plans are as follows:</vt:lpstr>
      <vt:lpstr>PowerPoint Presentation</vt:lpstr>
      <vt:lpstr> BUDGET INFORMATION</vt:lpstr>
      <vt:lpstr>BUDGET INFORMATION  Cont’d</vt:lpstr>
      <vt:lpstr>PowerPoint Presentation</vt:lpstr>
      <vt:lpstr>      The Proposed Annual Budget includes two documents as follows   </vt:lpstr>
      <vt:lpstr>Average Daily Membership (ADM) Eight-Years Analysis</vt:lpstr>
      <vt:lpstr>% SALARY CHANGE FROM 2022-2023</vt:lpstr>
      <vt:lpstr>% SALARY CHANGE FROM 2022-2023</vt:lpstr>
      <vt:lpstr>PROJECTED REVENUE</vt:lpstr>
      <vt:lpstr>PROJECTED EXPENDITURES</vt:lpstr>
      <vt:lpstr>MACON COUNTY SCHOOL SYSTEM  PROPOSED ANNUAL BUDGET            FISCAL YEAR ENDED SEPTEMBER 30, 2023</vt:lpstr>
      <vt:lpstr>2020-2022 SALES TAX COMPARISON</vt:lpstr>
      <vt:lpstr>SUPPLEMENTAL INFORMATION TO PROPOSED FY 2023 BUDGET As Required by Section 16-13-140, Code of Alabama 1975 </vt:lpstr>
      <vt:lpstr>PowerPoint Presentation</vt:lpstr>
      <vt:lpstr>SUPPLEMENTAL INFORMATION TO PROPOSED FY 2023 BUDGET As Required by Section 16-13-140, Code of Alabama 1975</vt:lpstr>
      <vt:lpstr>PowerPoint Presentation</vt:lpstr>
      <vt:lpstr>FY 2022-2023 STATE FUNDS COMPARISON</vt:lpstr>
      <vt:lpstr>FY 2022-2023 STATE FUNDS COMPARISON</vt:lpstr>
      <vt:lpstr>FY 2022-2023 STATE FUNDS COMPARISON</vt:lpstr>
      <vt:lpstr>FY 2022-2023 FRINGE BENEFITS COMPARISON</vt:lpstr>
      <vt:lpstr>SUPPLEMENTAL INFORMATION TO PROPOSED                 FY 2023 BUDGET As Required by Section 16-13-140,               Code of Alabama 1975</vt:lpstr>
      <vt:lpstr>PowerPoint Presentation</vt:lpstr>
      <vt:lpstr>PowerPoint Presentation</vt:lpstr>
      <vt:lpstr>PowerPoint Presentation</vt:lpstr>
      <vt:lpstr>PowerPoint Presentation</vt:lpstr>
      <vt:lpstr>SUPPLEMENTAL INFORMATION TO PROPOSED FY 2023 BUDGET As Required by Section 16-13-140, Code of Alabama 1975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MACON COUNTY BOARD OF EDUCATION</dc:title>
  <dc:creator>youngnf</dc:creator>
  <cp:lastModifiedBy>Natalie Young</cp:lastModifiedBy>
  <cp:revision>3</cp:revision>
  <cp:lastPrinted>2022-09-05T20:40:52Z</cp:lastPrinted>
  <dcterms:created xsi:type="dcterms:W3CDTF">2009-09-01T04:17:07Z</dcterms:created>
  <dcterms:modified xsi:type="dcterms:W3CDTF">2022-09-16T18:33:47Z</dcterms:modified>
</cp:coreProperties>
</file>