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9" r:id="rId4"/>
    <p:sldId id="259" r:id="rId5"/>
    <p:sldId id="270" r:id="rId6"/>
    <p:sldId id="271" r:id="rId7"/>
    <p:sldId id="272" r:id="rId8"/>
    <p:sldId id="273" r:id="rId9"/>
    <p:sldId id="274" r:id="rId10"/>
    <p:sldId id="258" r:id="rId11"/>
    <p:sldId id="260" r:id="rId12"/>
    <p:sldId id="277" r:id="rId13"/>
    <p:sldId id="265" r:id="rId14"/>
    <p:sldId id="279" r:id="rId15"/>
    <p:sldId id="276" r:id="rId16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2820" y="-102"/>
      </p:cViewPr>
      <p:guideLst>
        <p:guide orient="horz" pos="2931"/>
        <p:guide pos="221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F97A84-8CB9-4322-AA99-10A362ED5F82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28AB9B-4EA0-49B2-8C02-1A886EB7ABED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1" dirty="0" smtClean="0"/>
            <a:t>Step 1</a:t>
          </a:r>
        </a:p>
        <a:p>
          <a:pPr>
            <a:lnSpc>
              <a:spcPct val="90000"/>
            </a:lnSpc>
          </a:pPr>
          <a:r>
            <a:rPr lang="en-US" sz="1400" b="1" dirty="0" smtClean="0"/>
            <a:t>Using the GTS Tool</a:t>
          </a:r>
          <a:endParaRPr lang="en-US" sz="1400" b="1" dirty="0"/>
        </a:p>
      </dgm:t>
    </dgm:pt>
    <dgm:pt modelId="{E28F65C5-59A0-4FF9-882C-72AF2A99C5B7}" type="parTrans" cxnId="{12F33387-3FA4-48EF-9415-B9534484B2EC}">
      <dgm:prSet/>
      <dgm:spPr/>
      <dgm:t>
        <a:bodyPr/>
        <a:lstStyle/>
        <a:p>
          <a:endParaRPr lang="en-US" b="1"/>
        </a:p>
      </dgm:t>
    </dgm:pt>
    <dgm:pt modelId="{1BAA4694-85CC-4B9C-9953-BFBD62D5F02E}" type="sibTrans" cxnId="{12F33387-3FA4-48EF-9415-B9534484B2EC}">
      <dgm:prSet/>
      <dgm:spPr/>
      <dgm:t>
        <a:bodyPr/>
        <a:lstStyle/>
        <a:p>
          <a:endParaRPr lang="en-US" b="1"/>
        </a:p>
      </dgm:t>
    </dgm:pt>
    <dgm:pt modelId="{1DA644D0-5D7A-4F09-8475-8974FE5B6134}">
      <dgm:prSet phldrT="[Text]" custT="1"/>
      <dgm:spPr/>
      <dgm:t>
        <a:bodyPr/>
        <a:lstStyle/>
        <a:p>
          <a:r>
            <a:rPr lang="en-US" sz="1400" b="1" dirty="0" smtClean="0"/>
            <a:t>Step 2</a:t>
          </a:r>
        </a:p>
        <a:p>
          <a:r>
            <a:rPr lang="en-US" sz="1400" b="1" dirty="0" smtClean="0"/>
            <a:t>Identifying GTS Team Members</a:t>
          </a:r>
          <a:endParaRPr lang="en-US" sz="1400" b="1" dirty="0"/>
        </a:p>
      </dgm:t>
    </dgm:pt>
    <dgm:pt modelId="{45EE594C-412C-4D30-B6B4-9D09CBABA7D9}" type="parTrans" cxnId="{2A6BDCA5-7131-452E-B9B6-6FF4E5930181}">
      <dgm:prSet/>
      <dgm:spPr/>
      <dgm:t>
        <a:bodyPr/>
        <a:lstStyle/>
        <a:p>
          <a:endParaRPr lang="en-US" b="1"/>
        </a:p>
      </dgm:t>
    </dgm:pt>
    <dgm:pt modelId="{E2ED8B81-CC72-4D18-ACCF-3D25F4C36B7A}" type="sibTrans" cxnId="{2A6BDCA5-7131-452E-B9B6-6FF4E5930181}">
      <dgm:prSet/>
      <dgm:spPr/>
      <dgm:t>
        <a:bodyPr/>
        <a:lstStyle/>
        <a:p>
          <a:endParaRPr lang="en-US" b="1"/>
        </a:p>
      </dgm:t>
    </dgm:pt>
    <dgm:pt modelId="{3CEA0492-EF1E-472C-902D-E11F61DF742D}">
      <dgm:prSet phldrT="[Text]" custT="1"/>
      <dgm:spPr/>
      <dgm:t>
        <a:bodyPr/>
        <a:lstStyle/>
        <a:p>
          <a:r>
            <a:rPr lang="en-US" sz="1400" b="1" dirty="0" smtClean="0"/>
            <a:t>Step 3</a:t>
          </a:r>
        </a:p>
        <a:p>
          <a:r>
            <a:rPr lang="en-US" sz="1400" b="1" dirty="0" smtClean="0"/>
            <a:t>Reviewing </a:t>
          </a:r>
          <a:r>
            <a:rPr lang="en-US" sz="1200" b="1" dirty="0" smtClean="0"/>
            <a:t>and</a:t>
          </a:r>
          <a:r>
            <a:rPr lang="en-US" sz="1400" b="1" dirty="0" smtClean="0"/>
            <a:t> Interpreting Data</a:t>
          </a:r>
          <a:endParaRPr lang="en-US" sz="1400" b="1" dirty="0"/>
        </a:p>
      </dgm:t>
    </dgm:pt>
    <dgm:pt modelId="{1C70A8E5-B45D-47F4-8B06-852F923E185D}" type="parTrans" cxnId="{519D4C47-5F6A-4B64-93DA-8D485339CB6B}">
      <dgm:prSet/>
      <dgm:spPr/>
      <dgm:t>
        <a:bodyPr/>
        <a:lstStyle/>
        <a:p>
          <a:endParaRPr lang="en-US" b="1"/>
        </a:p>
      </dgm:t>
    </dgm:pt>
    <dgm:pt modelId="{0E34929B-BCB5-4E88-B608-8D62BD0E609E}" type="sibTrans" cxnId="{519D4C47-5F6A-4B64-93DA-8D485339CB6B}">
      <dgm:prSet/>
      <dgm:spPr/>
      <dgm:t>
        <a:bodyPr/>
        <a:lstStyle/>
        <a:p>
          <a:endParaRPr lang="en-US" b="1"/>
        </a:p>
      </dgm:t>
    </dgm:pt>
    <dgm:pt modelId="{56FB3C8E-B63D-43AC-90B2-0223BB2AB063}">
      <dgm:prSet phldrT="[Text]" custT="1"/>
      <dgm:spPr/>
      <dgm:t>
        <a:bodyPr/>
        <a:lstStyle/>
        <a:p>
          <a:r>
            <a:rPr lang="en-US" sz="1400" b="1" dirty="0" smtClean="0"/>
            <a:t>Step 4</a:t>
          </a:r>
        </a:p>
        <a:p>
          <a:r>
            <a:rPr lang="en-US" sz="1400" b="1" dirty="0" smtClean="0"/>
            <a:t>Aligning Resources</a:t>
          </a:r>
          <a:endParaRPr lang="en-US" sz="1400" b="1" dirty="0"/>
        </a:p>
      </dgm:t>
    </dgm:pt>
    <dgm:pt modelId="{4F1758B3-5AF5-44B6-924A-9402E95EC09F}" type="parTrans" cxnId="{FB51DC7E-B4F1-4A36-AB14-46ABADE73CD7}">
      <dgm:prSet/>
      <dgm:spPr/>
      <dgm:t>
        <a:bodyPr/>
        <a:lstStyle/>
        <a:p>
          <a:endParaRPr lang="en-US" b="1"/>
        </a:p>
      </dgm:t>
    </dgm:pt>
    <dgm:pt modelId="{232C90FE-EA19-41B3-8EF7-69690C7B7E67}" type="sibTrans" cxnId="{FB51DC7E-B4F1-4A36-AB14-46ABADE73CD7}">
      <dgm:prSet/>
      <dgm:spPr/>
      <dgm:t>
        <a:bodyPr/>
        <a:lstStyle/>
        <a:p>
          <a:endParaRPr lang="en-US" b="1"/>
        </a:p>
      </dgm:t>
    </dgm:pt>
    <dgm:pt modelId="{81796D2B-18BF-47A5-9C50-68FD8621EA58}">
      <dgm:prSet phldrT="[Text]" custT="1"/>
      <dgm:spPr/>
      <dgm:t>
        <a:bodyPr/>
        <a:lstStyle/>
        <a:p>
          <a:r>
            <a:rPr lang="en-US" sz="1400" b="1" dirty="0" smtClean="0"/>
            <a:t>Step 5 </a:t>
          </a:r>
        </a:p>
        <a:p>
          <a:r>
            <a:rPr lang="en-US" sz="1400" b="1" dirty="0" smtClean="0"/>
            <a:t>Monitoring Interventions</a:t>
          </a:r>
          <a:endParaRPr lang="en-US" sz="1400" b="1" dirty="0"/>
        </a:p>
      </dgm:t>
    </dgm:pt>
    <dgm:pt modelId="{E45E53B1-B880-4767-8FF9-19566C4FD1CF}" type="parTrans" cxnId="{D69A06DC-6FFE-4220-8D94-AC41DF8E9C6B}">
      <dgm:prSet/>
      <dgm:spPr/>
      <dgm:t>
        <a:bodyPr/>
        <a:lstStyle/>
        <a:p>
          <a:endParaRPr lang="en-US" b="1"/>
        </a:p>
      </dgm:t>
    </dgm:pt>
    <dgm:pt modelId="{D59F5B96-1AF9-412D-A78F-3B35457DFB35}" type="sibTrans" cxnId="{D69A06DC-6FFE-4220-8D94-AC41DF8E9C6B}">
      <dgm:prSet/>
      <dgm:spPr/>
      <dgm:t>
        <a:bodyPr/>
        <a:lstStyle/>
        <a:p>
          <a:endParaRPr lang="en-US" b="1"/>
        </a:p>
      </dgm:t>
    </dgm:pt>
    <dgm:pt modelId="{E19F4681-F50D-46B7-A5AE-DCB1641EF7F9}">
      <dgm:prSet custT="1"/>
      <dgm:spPr/>
      <dgm:t>
        <a:bodyPr/>
        <a:lstStyle/>
        <a:p>
          <a:r>
            <a:rPr lang="en-US" sz="1400" b="1" dirty="0" smtClean="0"/>
            <a:t>Step 6</a:t>
          </a:r>
        </a:p>
        <a:p>
          <a:r>
            <a:rPr lang="en-US" sz="1400" b="1" dirty="0" smtClean="0"/>
            <a:t>Evaluating and Refining the  Process</a:t>
          </a:r>
          <a:endParaRPr lang="en-US" sz="1400" b="1" dirty="0"/>
        </a:p>
      </dgm:t>
    </dgm:pt>
    <dgm:pt modelId="{71AC076F-337D-46F0-B800-E7F43E62CDEC}" type="parTrans" cxnId="{DC24F1C2-9FC6-40A8-9433-2A4638BBD9C7}">
      <dgm:prSet/>
      <dgm:spPr/>
      <dgm:t>
        <a:bodyPr/>
        <a:lstStyle/>
        <a:p>
          <a:endParaRPr lang="en-US" b="1"/>
        </a:p>
      </dgm:t>
    </dgm:pt>
    <dgm:pt modelId="{1EBD41BE-04E8-4522-813E-9237EBEFD9DD}" type="sibTrans" cxnId="{DC24F1C2-9FC6-40A8-9433-2A4638BBD9C7}">
      <dgm:prSet/>
      <dgm:spPr/>
      <dgm:t>
        <a:bodyPr/>
        <a:lstStyle/>
        <a:p>
          <a:endParaRPr lang="en-US" b="1"/>
        </a:p>
      </dgm:t>
    </dgm:pt>
    <dgm:pt modelId="{17C82DAB-28A4-4147-92E3-7F76A7C54CC0}" type="pres">
      <dgm:prSet presAssocID="{EEF97A84-8CB9-4322-AA99-10A362ED5F8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A80930-F04A-4F86-8E24-61BCF0BCF015}" type="pres">
      <dgm:prSet presAssocID="{0B28AB9B-4EA0-49B2-8C02-1A886EB7ABED}" presName="dummy" presStyleCnt="0"/>
      <dgm:spPr/>
    </dgm:pt>
    <dgm:pt modelId="{67DC2B13-777A-4BAC-9F3A-E9B5306F2B1A}" type="pres">
      <dgm:prSet presAssocID="{0B28AB9B-4EA0-49B2-8C02-1A886EB7ABED}" presName="node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B75F04-464C-4FA5-B6EF-EFF720F5B1F8}" type="pres">
      <dgm:prSet presAssocID="{1BAA4694-85CC-4B9C-9953-BFBD62D5F02E}" presName="sibTrans" presStyleLbl="node1" presStyleIdx="0" presStyleCnt="6"/>
      <dgm:spPr/>
      <dgm:t>
        <a:bodyPr/>
        <a:lstStyle/>
        <a:p>
          <a:endParaRPr lang="en-US"/>
        </a:p>
      </dgm:t>
    </dgm:pt>
    <dgm:pt modelId="{A70F7258-127E-431B-B015-852AFFF49A84}" type="pres">
      <dgm:prSet presAssocID="{1DA644D0-5D7A-4F09-8475-8974FE5B6134}" presName="dummy" presStyleCnt="0"/>
      <dgm:spPr/>
    </dgm:pt>
    <dgm:pt modelId="{34FB9FEC-FA01-4EE2-AF03-677CA8C05682}" type="pres">
      <dgm:prSet presAssocID="{1DA644D0-5D7A-4F09-8475-8974FE5B6134}" presName="node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9BF23D-4B8C-47A4-AEE0-C99B85CC4FB4}" type="pres">
      <dgm:prSet presAssocID="{E2ED8B81-CC72-4D18-ACCF-3D25F4C36B7A}" presName="sibTrans" presStyleLbl="node1" presStyleIdx="1" presStyleCnt="6"/>
      <dgm:spPr/>
      <dgm:t>
        <a:bodyPr/>
        <a:lstStyle/>
        <a:p>
          <a:endParaRPr lang="en-US"/>
        </a:p>
      </dgm:t>
    </dgm:pt>
    <dgm:pt modelId="{9956B705-CDE4-489B-8729-41D93B1F715D}" type="pres">
      <dgm:prSet presAssocID="{3CEA0492-EF1E-472C-902D-E11F61DF742D}" presName="dummy" presStyleCnt="0"/>
      <dgm:spPr/>
    </dgm:pt>
    <dgm:pt modelId="{431C5A34-0E95-416E-A1A2-6A07B93A2C68}" type="pres">
      <dgm:prSet presAssocID="{3CEA0492-EF1E-472C-902D-E11F61DF742D}" presName="node" presStyleLbl="revTx" presStyleIdx="2" presStyleCnt="6" custScaleX="105126" custScaleY="1026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BEC6A-75A3-44BD-BE77-AB9445F09E3B}" type="pres">
      <dgm:prSet presAssocID="{0E34929B-BCB5-4E88-B608-8D62BD0E609E}" presName="sibTrans" presStyleLbl="node1" presStyleIdx="2" presStyleCnt="6"/>
      <dgm:spPr/>
      <dgm:t>
        <a:bodyPr/>
        <a:lstStyle/>
        <a:p>
          <a:endParaRPr lang="en-US"/>
        </a:p>
      </dgm:t>
    </dgm:pt>
    <dgm:pt modelId="{B13A919B-23BA-41FA-8EFB-BBD9BB7A6BF3}" type="pres">
      <dgm:prSet presAssocID="{56FB3C8E-B63D-43AC-90B2-0223BB2AB063}" presName="dummy" presStyleCnt="0"/>
      <dgm:spPr/>
    </dgm:pt>
    <dgm:pt modelId="{831461A1-99A3-4F0F-AF9F-E14DEFD0E8DD}" type="pres">
      <dgm:prSet presAssocID="{56FB3C8E-B63D-43AC-90B2-0223BB2AB063}" presName="node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EE8B4A-E398-4E50-AF3F-C0D5A32548DD}" type="pres">
      <dgm:prSet presAssocID="{232C90FE-EA19-41B3-8EF7-69690C7B7E67}" presName="sibTrans" presStyleLbl="node1" presStyleIdx="3" presStyleCnt="6" custLinFactNeighborX="-508" custLinFactNeighborY="-681"/>
      <dgm:spPr/>
      <dgm:t>
        <a:bodyPr/>
        <a:lstStyle/>
        <a:p>
          <a:endParaRPr lang="en-US"/>
        </a:p>
      </dgm:t>
    </dgm:pt>
    <dgm:pt modelId="{4669C725-0302-492A-AFAD-5E7B45A1F38A}" type="pres">
      <dgm:prSet presAssocID="{81796D2B-18BF-47A5-9C50-68FD8621EA58}" presName="dummy" presStyleCnt="0"/>
      <dgm:spPr/>
    </dgm:pt>
    <dgm:pt modelId="{769AD496-39A5-454D-BE35-483F1A0B216E}" type="pres">
      <dgm:prSet presAssocID="{81796D2B-18BF-47A5-9C50-68FD8621EA58}" presName="node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A12678-520F-481B-BE56-D31116CD9A59}" type="pres">
      <dgm:prSet presAssocID="{D59F5B96-1AF9-412D-A78F-3B35457DFB35}" presName="sibTrans" presStyleLbl="node1" presStyleIdx="4" presStyleCnt="6"/>
      <dgm:spPr/>
      <dgm:t>
        <a:bodyPr/>
        <a:lstStyle/>
        <a:p>
          <a:endParaRPr lang="en-US"/>
        </a:p>
      </dgm:t>
    </dgm:pt>
    <dgm:pt modelId="{088756BE-057D-4133-87E6-441B7AE4922C}" type="pres">
      <dgm:prSet presAssocID="{E19F4681-F50D-46B7-A5AE-DCB1641EF7F9}" presName="dummy" presStyleCnt="0"/>
      <dgm:spPr/>
    </dgm:pt>
    <dgm:pt modelId="{D52A084A-FF48-4129-B6EA-9FFD3BDAD373}" type="pres">
      <dgm:prSet presAssocID="{E19F4681-F50D-46B7-A5AE-DCB1641EF7F9}" presName="node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4B0772-B78C-45D7-94ED-FA88665F179C}" type="pres">
      <dgm:prSet presAssocID="{1EBD41BE-04E8-4522-813E-9237EBEFD9DD}" presName="sibTrans" presStyleLbl="node1" presStyleIdx="5" presStyleCnt="6" custScaleY="101335" custLinFactNeighborX="1209" custLinFactNeighborY="0"/>
      <dgm:spPr/>
      <dgm:t>
        <a:bodyPr/>
        <a:lstStyle/>
        <a:p>
          <a:endParaRPr lang="en-US"/>
        </a:p>
      </dgm:t>
    </dgm:pt>
  </dgm:ptLst>
  <dgm:cxnLst>
    <dgm:cxn modelId="{7B8D6966-AD4E-4DC1-A10B-AA2713B3003D}" type="presOf" srcId="{E19F4681-F50D-46B7-A5AE-DCB1641EF7F9}" destId="{D52A084A-FF48-4129-B6EA-9FFD3BDAD373}" srcOrd="0" destOrd="0" presId="urn:microsoft.com/office/officeart/2005/8/layout/cycle1"/>
    <dgm:cxn modelId="{2A6BDCA5-7131-452E-B9B6-6FF4E5930181}" srcId="{EEF97A84-8CB9-4322-AA99-10A362ED5F82}" destId="{1DA644D0-5D7A-4F09-8475-8974FE5B6134}" srcOrd="1" destOrd="0" parTransId="{45EE594C-412C-4D30-B6B4-9D09CBABA7D9}" sibTransId="{E2ED8B81-CC72-4D18-ACCF-3D25F4C36B7A}"/>
    <dgm:cxn modelId="{B3E19369-2F72-40A2-B88E-5739C403346C}" type="presOf" srcId="{0B28AB9B-4EA0-49B2-8C02-1A886EB7ABED}" destId="{67DC2B13-777A-4BAC-9F3A-E9B5306F2B1A}" srcOrd="0" destOrd="0" presId="urn:microsoft.com/office/officeart/2005/8/layout/cycle1"/>
    <dgm:cxn modelId="{DC24F1C2-9FC6-40A8-9433-2A4638BBD9C7}" srcId="{EEF97A84-8CB9-4322-AA99-10A362ED5F82}" destId="{E19F4681-F50D-46B7-A5AE-DCB1641EF7F9}" srcOrd="5" destOrd="0" parTransId="{71AC076F-337D-46F0-B800-E7F43E62CDEC}" sibTransId="{1EBD41BE-04E8-4522-813E-9237EBEFD9DD}"/>
    <dgm:cxn modelId="{FB51DC7E-B4F1-4A36-AB14-46ABADE73CD7}" srcId="{EEF97A84-8CB9-4322-AA99-10A362ED5F82}" destId="{56FB3C8E-B63D-43AC-90B2-0223BB2AB063}" srcOrd="3" destOrd="0" parTransId="{4F1758B3-5AF5-44B6-924A-9402E95EC09F}" sibTransId="{232C90FE-EA19-41B3-8EF7-69690C7B7E67}"/>
    <dgm:cxn modelId="{A8681FB7-FA35-4467-902A-FB86966C964D}" type="presOf" srcId="{232C90FE-EA19-41B3-8EF7-69690C7B7E67}" destId="{0CEE8B4A-E398-4E50-AF3F-C0D5A32548DD}" srcOrd="0" destOrd="0" presId="urn:microsoft.com/office/officeart/2005/8/layout/cycle1"/>
    <dgm:cxn modelId="{EC80FBC4-7D25-4219-86E5-C2D064A261B2}" type="presOf" srcId="{56FB3C8E-B63D-43AC-90B2-0223BB2AB063}" destId="{831461A1-99A3-4F0F-AF9F-E14DEFD0E8DD}" srcOrd="0" destOrd="0" presId="urn:microsoft.com/office/officeart/2005/8/layout/cycle1"/>
    <dgm:cxn modelId="{7FF344E0-3FB1-45ED-A808-7457730C4188}" type="presOf" srcId="{1EBD41BE-04E8-4522-813E-9237EBEFD9DD}" destId="{834B0772-B78C-45D7-94ED-FA88665F179C}" srcOrd="0" destOrd="0" presId="urn:microsoft.com/office/officeart/2005/8/layout/cycle1"/>
    <dgm:cxn modelId="{D85AF120-DED8-4CFE-8530-9336693B7D4C}" type="presOf" srcId="{3CEA0492-EF1E-472C-902D-E11F61DF742D}" destId="{431C5A34-0E95-416E-A1A2-6A07B93A2C68}" srcOrd="0" destOrd="0" presId="urn:microsoft.com/office/officeart/2005/8/layout/cycle1"/>
    <dgm:cxn modelId="{12F33387-3FA4-48EF-9415-B9534484B2EC}" srcId="{EEF97A84-8CB9-4322-AA99-10A362ED5F82}" destId="{0B28AB9B-4EA0-49B2-8C02-1A886EB7ABED}" srcOrd="0" destOrd="0" parTransId="{E28F65C5-59A0-4FF9-882C-72AF2A99C5B7}" sibTransId="{1BAA4694-85CC-4B9C-9953-BFBD62D5F02E}"/>
    <dgm:cxn modelId="{D4D482A5-03C8-43DB-A2A8-385C265E2844}" type="presOf" srcId="{D59F5B96-1AF9-412D-A78F-3B35457DFB35}" destId="{20A12678-520F-481B-BE56-D31116CD9A59}" srcOrd="0" destOrd="0" presId="urn:microsoft.com/office/officeart/2005/8/layout/cycle1"/>
    <dgm:cxn modelId="{15CD0797-3CE6-47E1-B559-0A79F7AC5ED8}" type="presOf" srcId="{1DA644D0-5D7A-4F09-8475-8974FE5B6134}" destId="{34FB9FEC-FA01-4EE2-AF03-677CA8C05682}" srcOrd="0" destOrd="0" presId="urn:microsoft.com/office/officeart/2005/8/layout/cycle1"/>
    <dgm:cxn modelId="{95274700-EE8B-4765-9501-7BE67DE06E6A}" type="presOf" srcId="{0E34929B-BCB5-4E88-B608-8D62BD0E609E}" destId="{D6ABEC6A-75A3-44BD-BE77-AB9445F09E3B}" srcOrd="0" destOrd="0" presId="urn:microsoft.com/office/officeart/2005/8/layout/cycle1"/>
    <dgm:cxn modelId="{E5BA0E5B-CED0-4F05-8DBB-2CC4DAAAAD71}" type="presOf" srcId="{E2ED8B81-CC72-4D18-ACCF-3D25F4C36B7A}" destId="{019BF23D-4B8C-47A4-AEE0-C99B85CC4FB4}" srcOrd="0" destOrd="0" presId="urn:microsoft.com/office/officeart/2005/8/layout/cycle1"/>
    <dgm:cxn modelId="{F0179075-20FF-4908-954F-6603FDA43102}" type="presOf" srcId="{EEF97A84-8CB9-4322-AA99-10A362ED5F82}" destId="{17C82DAB-28A4-4147-92E3-7F76A7C54CC0}" srcOrd="0" destOrd="0" presId="urn:microsoft.com/office/officeart/2005/8/layout/cycle1"/>
    <dgm:cxn modelId="{519D4C47-5F6A-4B64-93DA-8D485339CB6B}" srcId="{EEF97A84-8CB9-4322-AA99-10A362ED5F82}" destId="{3CEA0492-EF1E-472C-902D-E11F61DF742D}" srcOrd="2" destOrd="0" parTransId="{1C70A8E5-B45D-47F4-8B06-852F923E185D}" sibTransId="{0E34929B-BCB5-4E88-B608-8D62BD0E609E}"/>
    <dgm:cxn modelId="{520206E2-736A-4BC2-8579-84ADDFECF170}" type="presOf" srcId="{81796D2B-18BF-47A5-9C50-68FD8621EA58}" destId="{769AD496-39A5-454D-BE35-483F1A0B216E}" srcOrd="0" destOrd="0" presId="urn:microsoft.com/office/officeart/2005/8/layout/cycle1"/>
    <dgm:cxn modelId="{B219EE13-3789-4D96-9731-42E8B686DB80}" type="presOf" srcId="{1BAA4694-85CC-4B9C-9953-BFBD62D5F02E}" destId="{3DB75F04-464C-4FA5-B6EF-EFF720F5B1F8}" srcOrd="0" destOrd="0" presId="urn:microsoft.com/office/officeart/2005/8/layout/cycle1"/>
    <dgm:cxn modelId="{D69A06DC-6FFE-4220-8D94-AC41DF8E9C6B}" srcId="{EEF97A84-8CB9-4322-AA99-10A362ED5F82}" destId="{81796D2B-18BF-47A5-9C50-68FD8621EA58}" srcOrd="4" destOrd="0" parTransId="{E45E53B1-B880-4767-8FF9-19566C4FD1CF}" sibTransId="{D59F5B96-1AF9-412D-A78F-3B35457DFB35}"/>
    <dgm:cxn modelId="{9FB53891-F5ED-43E9-AC70-AF10B5624A67}" type="presParOf" srcId="{17C82DAB-28A4-4147-92E3-7F76A7C54CC0}" destId="{0CA80930-F04A-4F86-8E24-61BCF0BCF015}" srcOrd="0" destOrd="0" presId="urn:microsoft.com/office/officeart/2005/8/layout/cycle1"/>
    <dgm:cxn modelId="{151DAA14-C2EE-4A93-BBC9-E419EB9B7EDB}" type="presParOf" srcId="{17C82DAB-28A4-4147-92E3-7F76A7C54CC0}" destId="{67DC2B13-777A-4BAC-9F3A-E9B5306F2B1A}" srcOrd="1" destOrd="0" presId="urn:microsoft.com/office/officeart/2005/8/layout/cycle1"/>
    <dgm:cxn modelId="{D2DA97C1-D465-47AF-83CD-65F0E8331854}" type="presParOf" srcId="{17C82DAB-28A4-4147-92E3-7F76A7C54CC0}" destId="{3DB75F04-464C-4FA5-B6EF-EFF720F5B1F8}" srcOrd="2" destOrd="0" presId="urn:microsoft.com/office/officeart/2005/8/layout/cycle1"/>
    <dgm:cxn modelId="{FAC9CCCC-311A-4FD6-AC36-C830F5ED1BC8}" type="presParOf" srcId="{17C82DAB-28A4-4147-92E3-7F76A7C54CC0}" destId="{A70F7258-127E-431B-B015-852AFFF49A84}" srcOrd="3" destOrd="0" presId="urn:microsoft.com/office/officeart/2005/8/layout/cycle1"/>
    <dgm:cxn modelId="{5204D46F-7A24-4B97-AD4D-4E1D692256D8}" type="presParOf" srcId="{17C82DAB-28A4-4147-92E3-7F76A7C54CC0}" destId="{34FB9FEC-FA01-4EE2-AF03-677CA8C05682}" srcOrd="4" destOrd="0" presId="urn:microsoft.com/office/officeart/2005/8/layout/cycle1"/>
    <dgm:cxn modelId="{5919B305-509F-4984-B66E-D73D17ADB0DB}" type="presParOf" srcId="{17C82DAB-28A4-4147-92E3-7F76A7C54CC0}" destId="{019BF23D-4B8C-47A4-AEE0-C99B85CC4FB4}" srcOrd="5" destOrd="0" presId="urn:microsoft.com/office/officeart/2005/8/layout/cycle1"/>
    <dgm:cxn modelId="{6A6B01DE-BB44-4FE1-B1AD-6C1766A9486E}" type="presParOf" srcId="{17C82DAB-28A4-4147-92E3-7F76A7C54CC0}" destId="{9956B705-CDE4-489B-8729-41D93B1F715D}" srcOrd="6" destOrd="0" presId="urn:microsoft.com/office/officeart/2005/8/layout/cycle1"/>
    <dgm:cxn modelId="{563897BD-76B0-4A50-95FE-534BF82685F2}" type="presParOf" srcId="{17C82DAB-28A4-4147-92E3-7F76A7C54CC0}" destId="{431C5A34-0E95-416E-A1A2-6A07B93A2C68}" srcOrd="7" destOrd="0" presId="urn:microsoft.com/office/officeart/2005/8/layout/cycle1"/>
    <dgm:cxn modelId="{E5C090F6-1373-4293-8145-EBBF8BA90755}" type="presParOf" srcId="{17C82DAB-28A4-4147-92E3-7F76A7C54CC0}" destId="{D6ABEC6A-75A3-44BD-BE77-AB9445F09E3B}" srcOrd="8" destOrd="0" presId="urn:microsoft.com/office/officeart/2005/8/layout/cycle1"/>
    <dgm:cxn modelId="{982E35C0-1B16-4618-92B7-66BEB3FA5873}" type="presParOf" srcId="{17C82DAB-28A4-4147-92E3-7F76A7C54CC0}" destId="{B13A919B-23BA-41FA-8EFB-BBD9BB7A6BF3}" srcOrd="9" destOrd="0" presId="urn:microsoft.com/office/officeart/2005/8/layout/cycle1"/>
    <dgm:cxn modelId="{EE355C04-2880-4F95-ADFF-D7EC442D11F1}" type="presParOf" srcId="{17C82DAB-28A4-4147-92E3-7F76A7C54CC0}" destId="{831461A1-99A3-4F0F-AF9F-E14DEFD0E8DD}" srcOrd="10" destOrd="0" presId="urn:microsoft.com/office/officeart/2005/8/layout/cycle1"/>
    <dgm:cxn modelId="{B26EAE52-9139-471E-9D56-FF4DA522CB7A}" type="presParOf" srcId="{17C82DAB-28A4-4147-92E3-7F76A7C54CC0}" destId="{0CEE8B4A-E398-4E50-AF3F-C0D5A32548DD}" srcOrd="11" destOrd="0" presId="urn:microsoft.com/office/officeart/2005/8/layout/cycle1"/>
    <dgm:cxn modelId="{7E361028-597C-411D-A8D2-546C585331DE}" type="presParOf" srcId="{17C82DAB-28A4-4147-92E3-7F76A7C54CC0}" destId="{4669C725-0302-492A-AFAD-5E7B45A1F38A}" srcOrd="12" destOrd="0" presId="urn:microsoft.com/office/officeart/2005/8/layout/cycle1"/>
    <dgm:cxn modelId="{383D3724-D5B9-427B-B168-03398BA9D55C}" type="presParOf" srcId="{17C82DAB-28A4-4147-92E3-7F76A7C54CC0}" destId="{769AD496-39A5-454D-BE35-483F1A0B216E}" srcOrd="13" destOrd="0" presId="urn:microsoft.com/office/officeart/2005/8/layout/cycle1"/>
    <dgm:cxn modelId="{C81B555E-B011-4775-98A8-5EC440930006}" type="presParOf" srcId="{17C82DAB-28A4-4147-92E3-7F76A7C54CC0}" destId="{20A12678-520F-481B-BE56-D31116CD9A59}" srcOrd="14" destOrd="0" presId="urn:microsoft.com/office/officeart/2005/8/layout/cycle1"/>
    <dgm:cxn modelId="{24F3FFFF-3AB7-43A9-A50C-B6A9CCEF2F38}" type="presParOf" srcId="{17C82DAB-28A4-4147-92E3-7F76A7C54CC0}" destId="{088756BE-057D-4133-87E6-441B7AE4922C}" srcOrd="15" destOrd="0" presId="urn:microsoft.com/office/officeart/2005/8/layout/cycle1"/>
    <dgm:cxn modelId="{FD4D7D57-6254-4E61-91C9-BBC4AED04B47}" type="presParOf" srcId="{17C82DAB-28A4-4147-92E3-7F76A7C54CC0}" destId="{D52A084A-FF48-4129-B6EA-9FFD3BDAD373}" srcOrd="16" destOrd="0" presId="urn:microsoft.com/office/officeart/2005/8/layout/cycle1"/>
    <dgm:cxn modelId="{7535E077-B4D1-4C06-9AF6-0D4F558356D2}" type="presParOf" srcId="{17C82DAB-28A4-4147-92E3-7F76A7C54CC0}" destId="{834B0772-B78C-45D7-94ED-FA88665F179C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384FB2-FCBF-4802-AEF1-71D985B76752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C6CFF9D8-CB83-4E9B-9108-97AAA4E7AA29}">
      <dgm:prSet phldrT="[Text]" custT="1"/>
      <dgm:spPr>
        <a:solidFill>
          <a:schemeClr val="accent2"/>
        </a:solidFill>
      </dgm:spPr>
      <dgm:t>
        <a:bodyPr/>
        <a:lstStyle/>
        <a:p>
          <a:pPr>
            <a:lnSpc>
              <a:spcPct val="90000"/>
            </a:lnSpc>
          </a:pPr>
          <a:endParaRPr lang="en-US" sz="2000" b="1" u="sng" dirty="0" smtClean="0"/>
        </a:p>
        <a:p>
          <a:pPr>
            <a:lnSpc>
              <a:spcPct val="100000"/>
            </a:lnSpc>
          </a:pPr>
          <a:r>
            <a:rPr lang="en-US" sz="2000" b="1" u="sng" dirty="0" smtClean="0"/>
            <a:t>Recovery </a:t>
          </a:r>
        </a:p>
        <a:p>
          <a:pPr>
            <a:lnSpc>
              <a:spcPct val="100000"/>
            </a:lnSpc>
          </a:pPr>
          <a:r>
            <a:rPr lang="en-US" sz="1400" b="1" u="none" dirty="0" smtClean="0"/>
            <a:t>(Individual)</a:t>
          </a:r>
          <a:endParaRPr lang="en-US" sz="1400" b="1" u="none" dirty="0"/>
        </a:p>
      </dgm:t>
    </dgm:pt>
    <dgm:pt modelId="{4419737A-D418-4D1F-9922-4BCE83C24C03}" type="parTrans" cxnId="{39873702-6FC1-46B2-AFF7-6E3F469F7337}">
      <dgm:prSet/>
      <dgm:spPr/>
      <dgm:t>
        <a:bodyPr/>
        <a:lstStyle/>
        <a:p>
          <a:endParaRPr lang="en-US"/>
        </a:p>
      </dgm:t>
    </dgm:pt>
    <dgm:pt modelId="{DA76A21C-3A83-4781-9C7E-A0A58D2FBE6E}" type="sibTrans" cxnId="{39873702-6FC1-46B2-AFF7-6E3F469F7337}">
      <dgm:prSet/>
      <dgm:spPr/>
      <dgm:t>
        <a:bodyPr/>
        <a:lstStyle/>
        <a:p>
          <a:endParaRPr lang="en-US"/>
        </a:p>
      </dgm:t>
    </dgm:pt>
    <dgm:pt modelId="{5BAE15D8-0908-46EB-BBF1-652A3F382945}">
      <dgm:prSet phldrT="[Text]" custT="1"/>
      <dgm:spPr>
        <a:solidFill>
          <a:srgbClr val="FFFF00"/>
        </a:solidFill>
      </dgm:spPr>
      <dgm:t>
        <a:bodyPr/>
        <a:lstStyle/>
        <a:p>
          <a:pPr>
            <a:lnSpc>
              <a:spcPct val="100000"/>
            </a:lnSpc>
          </a:pPr>
          <a:r>
            <a:rPr lang="en-US" sz="2100" b="1" u="sng" dirty="0" smtClean="0"/>
            <a:t>Intervention </a:t>
          </a:r>
        </a:p>
        <a:p>
          <a:pPr>
            <a:lnSpc>
              <a:spcPct val="100000"/>
            </a:lnSpc>
          </a:pPr>
          <a:r>
            <a:rPr lang="en-US" sz="2100" b="1" u="none" dirty="0" smtClean="0"/>
            <a:t>(</a:t>
          </a:r>
          <a:r>
            <a:rPr lang="en-US" sz="1400" b="1" u="none" dirty="0" smtClean="0"/>
            <a:t>Target &amp; Align Students with Best Practices/Opportunities for Success)</a:t>
          </a:r>
          <a:endParaRPr lang="en-US" sz="1400" b="1" u="none" dirty="0"/>
        </a:p>
      </dgm:t>
    </dgm:pt>
    <dgm:pt modelId="{A474D78A-A6DF-4666-97D7-E1B5BE458644}" type="parTrans" cxnId="{A2010E78-D52D-49E2-B9AE-69816CD5CA15}">
      <dgm:prSet/>
      <dgm:spPr/>
      <dgm:t>
        <a:bodyPr/>
        <a:lstStyle/>
        <a:p>
          <a:endParaRPr lang="en-US"/>
        </a:p>
      </dgm:t>
    </dgm:pt>
    <dgm:pt modelId="{F5675B67-B683-4E78-A0E9-A5215EFFD01C}" type="sibTrans" cxnId="{A2010E78-D52D-49E2-B9AE-69816CD5CA15}">
      <dgm:prSet/>
      <dgm:spPr/>
      <dgm:t>
        <a:bodyPr/>
        <a:lstStyle/>
        <a:p>
          <a:endParaRPr lang="en-US"/>
        </a:p>
      </dgm:t>
    </dgm:pt>
    <dgm:pt modelId="{0BA88172-21F9-4AC0-AC57-F9508BE13A62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2100" dirty="0" smtClean="0"/>
            <a:t> </a:t>
          </a:r>
          <a:r>
            <a:rPr lang="en-US" sz="2400" b="1" u="sng" dirty="0" smtClean="0"/>
            <a:t>Prevention </a:t>
          </a:r>
          <a:r>
            <a:rPr lang="en-US" sz="2100" b="1" dirty="0" smtClean="0"/>
            <a:t>(Universal)</a:t>
          </a:r>
          <a:r>
            <a:rPr lang="en-US" sz="2100" dirty="0" smtClean="0"/>
            <a:t> </a:t>
          </a:r>
          <a:endParaRPr lang="en-US" sz="2100" dirty="0"/>
        </a:p>
      </dgm:t>
    </dgm:pt>
    <dgm:pt modelId="{A5455018-40BA-48E4-ACA0-385D7BDD1A51}" type="parTrans" cxnId="{2C5F615D-066E-4CA7-9AD0-48568FC2823F}">
      <dgm:prSet/>
      <dgm:spPr/>
      <dgm:t>
        <a:bodyPr/>
        <a:lstStyle/>
        <a:p>
          <a:endParaRPr lang="en-US"/>
        </a:p>
      </dgm:t>
    </dgm:pt>
    <dgm:pt modelId="{3DB15B4F-6B65-46C2-9D6E-E8F52C3CB193}" type="sibTrans" cxnId="{2C5F615D-066E-4CA7-9AD0-48568FC2823F}">
      <dgm:prSet/>
      <dgm:spPr/>
      <dgm:t>
        <a:bodyPr/>
        <a:lstStyle/>
        <a:p>
          <a:endParaRPr lang="en-US"/>
        </a:p>
      </dgm:t>
    </dgm:pt>
    <dgm:pt modelId="{B712B987-2F6D-4273-BA63-2723DFC73D8C}" type="pres">
      <dgm:prSet presAssocID="{1A384FB2-FCBF-4802-AEF1-71D985B76752}" presName="Name0" presStyleCnt="0">
        <dgm:presLayoutVars>
          <dgm:dir/>
          <dgm:animLvl val="lvl"/>
          <dgm:resizeHandles val="exact"/>
        </dgm:presLayoutVars>
      </dgm:prSet>
      <dgm:spPr/>
    </dgm:pt>
    <dgm:pt modelId="{0589CD6B-DEC8-4C34-A233-BF6C63DF40BE}" type="pres">
      <dgm:prSet presAssocID="{C6CFF9D8-CB83-4E9B-9108-97AAA4E7AA29}" presName="Name8" presStyleCnt="0"/>
      <dgm:spPr/>
    </dgm:pt>
    <dgm:pt modelId="{8BCC29B3-4CC0-4476-870B-F659EF151598}" type="pres">
      <dgm:prSet presAssocID="{C6CFF9D8-CB83-4E9B-9108-97AAA4E7AA29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7B68CA-991A-4C14-95B5-E06C632049D7}" type="pres">
      <dgm:prSet presAssocID="{C6CFF9D8-CB83-4E9B-9108-97AAA4E7AA2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8F3B25-9E5F-4162-9B88-4A6AF5224397}" type="pres">
      <dgm:prSet presAssocID="{5BAE15D8-0908-46EB-BBF1-652A3F382945}" presName="Name8" presStyleCnt="0"/>
      <dgm:spPr/>
    </dgm:pt>
    <dgm:pt modelId="{80933F69-929F-4D05-A6D9-9E1EDA713479}" type="pres">
      <dgm:prSet presAssocID="{5BAE15D8-0908-46EB-BBF1-652A3F382945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20E1CC-0240-471A-AAB4-AE10EB7E1AA8}" type="pres">
      <dgm:prSet presAssocID="{5BAE15D8-0908-46EB-BBF1-652A3F38294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3CDE09-D4F5-4935-873B-15173C4BB283}" type="pres">
      <dgm:prSet presAssocID="{0BA88172-21F9-4AC0-AC57-F9508BE13A62}" presName="Name8" presStyleCnt="0"/>
      <dgm:spPr/>
    </dgm:pt>
    <dgm:pt modelId="{9B4C76B3-6115-45DA-97AF-B43F6F784761}" type="pres">
      <dgm:prSet presAssocID="{0BA88172-21F9-4AC0-AC57-F9508BE13A62}" presName="level" presStyleLbl="node1" presStyleIdx="2" presStyleCnt="3" custLinFactNeighborX="962" custLinFactNeighborY="1084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36F908-DB81-42B4-97F0-9FB064DA0767}" type="pres">
      <dgm:prSet presAssocID="{0BA88172-21F9-4AC0-AC57-F9508BE13A6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873702-6FC1-46B2-AFF7-6E3F469F7337}" srcId="{1A384FB2-FCBF-4802-AEF1-71D985B76752}" destId="{C6CFF9D8-CB83-4E9B-9108-97AAA4E7AA29}" srcOrd="0" destOrd="0" parTransId="{4419737A-D418-4D1F-9922-4BCE83C24C03}" sibTransId="{DA76A21C-3A83-4781-9C7E-A0A58D2FBE6E}"/>
    <dgm:cxn modelId="{1E0C13FA-7B97-4385-A761-726D43EB1DFC}" type="presOf" srcId="{0BA88172-21F9-4AC0-AC57-F9508BE13A62}" destId="{9B4C76B3-6115-45DA-97AF-B43F6F784761}" srcOrd="0" destOrd="0" presId="urn:microsoft.com/office/officeart/2005/8/layout/pyramid1"/>
    <dgm:cxn modelId="{508D8CB6-2CF4-4686-8EA1-7F6266F50CC2}" type="presOf" srcId="{0BA88172-21F9-4AC0-AC57-F9508BE13A62}" destId="{4436F908-DB81-42B4-97F0-9FB064DA0767}" srcOrd="1" destOrd="0" presId="urn:microsoft.com/office/officeart/2005/8/layout/pyramid1"/>
    <dgm:cxn modelId="{2C5F615D-066E-4CA7-9AD0-48568FC2823F}" srcId="{1A384FB2-FCBF-4802-AEF1-71D985B76752}" destId="{0BA88172-21F9-4AC0-AC57-F9508BE13A62}" srcOrd="2" destOrd="0" parTransId="{A5455018-40BA-48E4-ACA0-385D7BDD1A51}" sibTransId="{3DB15B4F-6B65-46C2-9D6E-E8F52C3CB193}"/>
    <dgm:cxn modelId="{394CC7CF-276E-49F3-BCC5-EBD041486E30}" type="presOf" srcId="{5BAE15D8-0908-46EB-BBF1-652A3F382945}" destId="{4520E1CC-0240-471A-AAB4-AE10EB7E1AA8}" srcOrd="1" destOrd="0" presId="urn:microsoft.com/office/officeart/2005/8/layout/pyramid1"/>
    <dgm:cxn modelId="{A2010E78-D52D-49E2-B9AE-69816CD5CA15}" srcId="{1A384FB2-FCBF-4802-AEF1-71D985B76752}" destId="{5BAE15D8-0908-46EB-BBF1-652A3F382945}" srcOrd="1" destOrd="0" parTransId="{A474D78A-A6DF-4666-97D7-E1B5BE458644}" sibTransId="{F5675B67-B683-4E78-A0E9-A5215EFFD01C}"/>
    <dgm:cxn modelId="{E0FB464D-FA68-401C-870F-5B901D33D660}" type="presOf" srcId="{5BAE15D8-0908-46EB-BBF1-652A3F382945}" destId="{80933F69-929F-4D05-A6D9-9E1EDA713479}" srcOrd="0" destOrd="0" presId="urn:microsoft.com/office/officeart/2005/8/layout/pyramid1"/>
    <dgm:cxn modelId="{7ACEC506-1777-4F2E-9A01-70C2750C59D3}" type="presOf" srcId="{1A384FB2-FCBF-4802-AEF1-71D985B76752}" destId="{B712B987-2F6D-4273-BA63-2723DFC73D8C}" srcOrd="0" destOrd="0" presId="urn:microsoft.com/office/officeart/2005/8/layout/pyramid1"/>
    <dgm:cxn modelId="{E1D4C267-D8A2-4EBF-B59B-81B14F51C118}" type="presOf" srcId="{C6CFF9D8-CB83-4E9B-9108-97AAA4E7AA29}" destId="{8BCC29B3-4CC0-4476-870B-F659EF151598}" srcOrd="0" destOrd="0" presId="urn:microsoft.com/office/officeart/2005/8/layout/pyramid1"/>
    <dgm:cxn modelId="{88F2D3D0-8BDA-4078-8C7A-40014D30F342}" type="presOf" srcId="{C6CFF9D8-CB83-4E9B-9108-97AAA4E7AA29}" destId="{3C7B68CA-991A-4C14-95B5-E06C632049D7}" srcOrd="1" destOrd="0" presId="urn:microsoft.com/office/officeart/2005/8/layout/pyramid1"/>
    <dgm:cxn modelId="{D32C19B8-BE8F-47FA-AEC5-F6D51414EB0C}" type="presParOf" srcId="{B712B987-2F6D-4273-BA63-2723DFC73D8C}" destId="{0589CD6B-DEC8-4C34-A233-BF6C63DF40BE}" srcOrd="0" destOrd="0" presId="urn:microsoft.com/office/officeart/2005/8/layout/pyramid1"/>
    <dgm:cxn modelId="{EA4D78AB-1345-4366-B3C4-28545A792344}" type="presParOf" srcId="{0589CD6B-DEC8-4C34-A233-BF6C63DF40BE}" destId="{8BCC29B3-4CC0-4476-870B-F659EF151598}" srcOrd="0" destOrd="0" presId="urn:microsoft.com/office/officeart/2005/8/layout/pyramid1"/>
    <dgm:cxn modelId="{716CDF5F-55C8-493D-A658-6AA58C8C757A}" type="presParOf" srcId="{0589CD6B-DEC8-4C34-A233-BF6C63DF40BE}" destId="{3C7B68CA-991A-4C14-95B5-E06C632049D7}" srcOrd="1" destOrd="0" presId="urn:microsoft.com/office/officeart/2005/8/layout/pyramid1"/>
    <dgm:cxn modelId="{85A1D760-27C4-4FA1-A14A-4D815FD22712}" type="presParOf" srcId="{B712B987-2F6D-4273-BA63-2723DFC73D8C}" destId="{AC8F3B25-9E5F-4162-9B88-4A6AF5224397}" srcOrd="1" destOrd="0" presId="urn:microsoft.com/office/officeart/2005/8/layout/pyramid1"/>
    <dgm:cxn modelId="{799FF689-4FDC-40F4-AE4E-FFE66E480858}" type="presParOf" srcId="{AC8F3B25-9E5F-4162-9B88-4A6AF5224397}" destId="{80933F69-929F-4D05-A6D9-9E1EDA713479}" srcOrd="0" destOrd="0" presId="urn:microsoft.com/office/officeart/2005/8/layout/pyramid1"/>
    <dgm:cxn modelId="{7D4E0BCA-344D-44EC-A22B-C2FCEB688D56}" type="presParOf" srcId="{AC8F3B25-9E5F-4162-9B88-4A6AF5224397}" destId="{4520E1CC-0240-471A-AAB4-AE10EB7E1AA8}" srcOrd="1" destOrd="0" presId="urn:microsoft.com/office/officeart/2005/8/layout/pyramid1"/>
    <dgm:cxn modelId="{FD8B7090-5000-4BB3-A8F2-94B68DEC4674}" type="presParOf" srcId="{B712B987-2F6D-4273-BA63-2723DFC73D8C}" destId="{BC3CDE09-D4F5-4935-873B-15173C4BB283}" srcOrd="2" destOrd="0" presId="urn:microsoft.com/office/officeart/2005/8/layout/pyramid1"/>
    <dgm:cxn modelId="{F706A159-D691-490F-84AE-EA52A9ED4447}" type="presParOf" srcId="{BC3CDE09-D4F5-4935-873B-15173C4BB283}" destId="{9B4C76B3-6115-45DA-97AF-B43F6F784761}" srcOrd="0" destOrd="0" presId="urn:microsoft.com/office/officeart/2005/8/layout/pyramid1"/>
    <dgm:cxn modelId="{968CBE20-A248-4B3C-98D6-1667B9092746}" type="presParOf" srcId="{BC3CDE09-D4F5-4935-873B-15173C4BB283}" destId="{4436F908-DB81-42B4-97F0-9FB064DA076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DC2B13-777A-4BAC-9F3A-E9B5306F2B1A}">
      <dsp:nvSpPr>
        <dsp:cNvPr id="0" name=""/>
        <dsp:cNvSpPr/>
      </dsp:nvSpPr>
      <dsp:spPr>
        <a:xfrm>
          <a:off x="4729517" y="13263"/>
          <a:ext cx="1183741" cy="1183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Step 1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Using the GTS Tool</a:t>
          </a:r>
          <a:endParaRPr lang="en-US" sz="1400" b="1" kern="1200" dirty="0"/>
        </a:p>
      </dsp:txBody>
      <dsp:txXfrm>
        <a:off x="4729517" y="13263"/>
        <a:ext cx="1183741" cy="1183741"/>
      </dsp:txXfrm>
    </dsp:sp>
    <dsp:sp modelId="{3DB75F04-464C-4FA5-B6EF-EFF720F5B1F8}">
      <dsp:nvSpPr>
        <dsp:cNvPr id="0" name=""/>
        <dsp:cNvSpPr/>
      </dsp:nvSpPr>
      <dsp:spPr>
        <a:xfrm>
          <a:off x="1108658" y="1138"/>
          <a:ext cx="5783683" cy="5783683"/>
        </a:xfrm>
        <a:prstGeom prst="circularArrow">
          <a:avLst>
            <a:gd name="adj1" fmla="val 3991"/>
            <a:gd name="adj2" fmla="val 250371"/>
            <a:gd name="adj3" fmla="val 20572833"/>
            <a:gd name="adj4" fmla="val 18983356"/>
            <a:gd name="adj5" fmla="val 465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FB9FEC-FA01-4EE2-AF03-677CA8C05682}">
      <dsp:nvSpPr>
        <dsp:cNvPr id="0" name=""/>
        <dsp:cNvSpPr/>
      </dsp:nvSpPr>
      <dsp:spPr>
        <a:xfrm>
          <a:off x="6050405" y="2301109"/>
          <a:ext cx="1183741" cy="1183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Step 2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Identifying GTS Team Members</a:t>
          </a:r>
          <a:endParaRPr lang="en-US" sz="1400" b="1" kern="1200" dirty="0"/>
        </a:p>
      </dsp:txBody>
      <dsp:txXfrm>
        <a:off x="6050405" y="2301109"/>
        <a:ext cx="1183741" cy="1183741"/>
      </dsp:txXfrm>
    </dsp:sp>
    <dsp:sp modelId="{019BF23D-4B8C-47A4-AEE0-C99B85CC4FB4}">
      <dsp:nvSpPr>
        <dsp:cNvPr id="0" name=""/>
        <dsp:cNvSpPr/>
      </dsp:nvSpPr>
      <dsp:spPr>
        <a:xfrm>
          <a:off x="1108658" y="1138"/>
          <a:ext cx="5783683" cy="5783683"/>
        </a:xfrm>
        <a:prstGeom prst="circularArrow">
          <a:avLst>
            <a:gd name="adj1" fmla="val 3991"/>
            <a:gd name="adj2" fmla="val 250371"/>
            <a:gd name="adj3" fmla="val 2308522"/>
            <a:gd name="adj4" fmla="val 776796"/>
            <a:gd name="adj5" fmla="val 465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1C5A34-0E95-416E-A1A2-6A07B93A2C68}">
      <dsp:nvSpPr>
        <dsp:cNvPr id="0" name=""/>
        <dsp:cNvSpPr/>
      </dsp:nvSpPr>
      <dsp:spPr>
        <a:xfrm>
          <a:off x="4699178" y="4573068"/>
          <a:ext cx="1244420" cy="12155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Step 3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Reviewing </a:t>
          </a:r>
          <a:r>
            <a:rPr lang="en-US" sz="1200" b="1" kern="1200" dirty="0" smtClean="0"/>
            <a:t>and</a:t>
          </a:r>
          <a:r>
            <a:rPr lang="en-US" sz="1400" b="1" kern="1200" dirty="0" smtClean="0"/>
            <a:t> Interpreting Data</a:t>
          </a:r>
          <a:endParaRPr lang="en-US" sz="1400" b="1" kern="1200" dirty="0"/>
        </a:p>
      </dsp:txBody>
      <dsp:txXfrm>
        <a:off x="4699178" y="4573068"/>
        <a:ext cx="1244420" cy="1215513"/>
      </dsp:txXfrm>
    </dsp:sp>
    <dsp:sp modelId="{D6ABEC6A-75A3-44BD-BE77-AB9445F09E3B}">
      <dsp:nvSpPr>
        <dsp:cNvPr id="0" name=""/>
        <dsp:cNvSpPr/>
      </dsp:nvSpPr>
      <dsp:spPr>
        <a:xfrm>
          <a:off x="1108658" y="1138"/>
          <a:ext cx="5783683" cy="5783683"/>
        </a:xfrm>
        <a:prstGeom prst="circularArrow">
          <a:avLst>
            <a:gd name="adj1" fmla="val 3991"/>
            <a:gd name="adj2" fmla="val 250371"/>
            <a:gd name="adj3" fmla="val 6110773"/>
            <a:gd name="adj4" fmla="val 4479862"/>
            <a:gd name="adj5" fmla="val 465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1461A1-99A3-4F0F-AF9F-E14DEFD0E8DD}">
      <dsp:nvSpPr>
        <dsp:cNvPr id="0" name=""/>
        <dsp:cNvSpPr/>
      </dsp:nvSpPr>
      <dsp:spPr>
        <a:xfrm>
          <a:off x="2087740" y="4588954"/>
          <a:ext cx="1183741" cy="1183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Step 4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Aligning Resources</a:t>
          </a:r>
          <a:endParaRPr lang="en-US" sz="1400" b="1" kern="1200" dirty="0"/>
        </a:p>
      </dsp:txBody>
      <dsp:txXfrm>
        <a:off x="2087740" y="4588954"/>
        <a:ext cx="1183741" cy="1183741"/>
      </dsp:txXfrm>
    </dsp:sp>
    <dsp:sp modelId="{0CEE8B4A-E398-4E50-AF3F-C0D5A32548DD}">
      <dsp:nvSpPr>
        <dsp:cNvPr id="0" name=""/>
        <dsp:cNvSpPr/>
      </dsp:nvSpPr>
      <dsp:spPr>
        <a:xfrm>
          <a:off x="1079277" y="-38248"/>
          <a:ext cx="5783683" cy="5783683"/>
        </a:xfrm>
        <a:prstGeom prst="circularArrow">
          <a:avLst>
            <a:gd name="adj1" fmla="val 3991"/>
            <a:gd name="adj2" fmla="val 250371"/>
            <a:gd name="adj3" fmla="val 9772833"/>
            <a:gd name="adj4" fmla="val 8183356"/>
            <a:gd name="adj5" fmla="val 465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9AD496-39A5-454D-BE35-483F1A0B216E}">
      <dsp:nvSpPr>
        <dsp:cNvPr id="0" name=""/>
        <dsp:cNvSpPr/>
      </dsp:nvSpPr>
      <dsp:spPr>
        <a:xfrm>
          <a:off x="766852" y="2301109"/>
          <a:ext cx="1183741" cy="1183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Step 5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Monitoring Interventions</a:t>
          </a:r>
          <a:endParaRPr lang="en-US" sz="1400" b="1" kern="1200" dirty="0"/>
        </a:p>
      </dsp:txBody>
      <dsp:txXfrm>
        <a:off x="766852" y="2301109"/>
        <a:ext cx="1183741" cy="1183741"/>
      </dsp:txXfrm>
    </dsp:sp>
    <dsp:sp modelId="{20A12678-520F-481B-BE56-D31116CD9A59}">
      <dsp:nvSpPr>
        <dsp:cNvPr id="0" name=""/>
        <dsp:cNvSpPr/>
      </dsp:nvSpPr>
      <dsp:spPr>
        <a:xfrm>
          <a:off x="1108658" y="1138"/>
          <a:ext cx="5783683" cy="5783683"/>
        </a:xfrm>
        <a:prstGeom prst="circularArrow">
          <a:avLst>
            <a:gd name="adj1" fmla="val 3991"/>
            <a:gd name="adj2" fmla="val 250371"/>
            <a:gd name="adj3" fmla="val 13166272"/>
            <a:gd name="adj4" fmla="val 11576796"/>
            <a:gd name="adj5" fmla="val 465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2A084A-FF48-4129-B6EA-9FFD3BDAD373}">
      <dsp:nvSpPr>
        <dsp:cNvPr id="0" name=""/>
        <dsp:cNvSpPr/>
      </dsp:nvSpPr>
      <dsp:spPr>
        <a:xfrm>
          <a:off x="2087740" y="13263"/>
          <a:ext cx="1183741" cy="11837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Step 6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Evaluating and Refining the  Process</a:t>
          </a:r>
          <a:endParaRPr lang="en-US" sz="1400" b="1" kern="1200" dirty="0"/>
        </a:p>
      </dsp:txBody>
      <dsp:txXfrm>
        <a:off x="2087740" y="13263"/>
        <a:ext cx="1183741" cy="1183741"/>
      </dsp:txXfrm>
    </dsp:sp>
    <dsp:sp modelId="{834B0772-B78C-45D7-94ED-FA88665F179C}">
      <dsp:nvSpPr>
        <dsp:cNvPr id="0" name=""/>
        <dsp:cNvSpPr/>
      </dsp:nvSpPr>
      <dsp:spPr>
        <a:xfrm>
          <a:off x="1178582" y="-37467"/>
          <a:ext cx="5783683" cy="5860895"/>
        </a:xfrm>
        <a:prstGeom prst="circularArrow">
          <a:avLst>
            <a:gd name="adj1" fmla="val 3991"/>
            <a:gd name="adj2" fmla="val 250371"/>
            <a:gd name="adj3" fmla="val 16910773"/>
            <a:gd name="adj4" fmla="val 15238856"/>
            <a:gd name="adj5" fmla="val 465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CC29B3-4CC0-4476-870B-F659EF151598}">
      <dsp:nvSpPr>
        <dsp:cNvPr id="0" name=""/>
        <dsp:cNvSpPr/>
      </dsp:nvSpPr>
      <dsp:spPr>
        <a:xfrm>
          <a:off x="2641599" y="0"/>
          <a:ext cx="2641600" cy="2108200"/>
        </a:xfrm>
        <a:prstGeom prst="trapezoid">
          <a:avLst>
            <a:gd name="adj" fmla="val 62651"/>
          </a:avLst>
        </a:prstGeom>
        <a:solidFill>
          <a:schemeClr val="accent2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u="sng" kern="1200" dirty="0" smtClean="0"/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u="sng" kern="1200" dirty="0" smtClean="0"/>
            <a:t>Recovery 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none" kern="1200" dirty="0" smtClean="0"/>
            <a:t>(Individual)</a:t>
          </a:r>
          <a:endParaRPr lang="en-US" sz="1400" b="1" u="none" kern="1200" dirty="0"/>
        </a:p>
      </dsp:txBody>
      <dsp:txXfrm>
        <a:off x="2641599" y="0"/>
        <a:ext cx="2641600" cy="2108200"/>
      </dsp:txXfrm>
    </dsp:sp>
    <dsp:sp modelId="{80933F69-929F-4D05-A6D9-9E1EDA713479}">
      <dsp:nvSpPr>
        <dsp:cNvPr id="0" name=""/>
        <dsp:cNvSpPr/>
      </dsp:nvSpPr>
      <dsp:spPr>
        <a:xfrm>
          <a:off x="1320799" y="2108200"/>
          <a:ext cx="5283200" cy="2108200"/>
        </a:xfrm>
        <a:prstGeom prst="trapezoid">
          <a:avLst>
            <a:gd name="adj" fmla="val 62651"/>
          </a:avLst>
        </a:prstGeom>
        <a:solidFill>
          <a:srgbClr val="FFFF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u="sng" kern="1200" dirty="0" smtClean="0"/>
            <a:t>Intervention </a:t>
          </a:r>
        </a:p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u="none" kern="1200" dirty="0" smtClean="0"/>
            <a:t>(</a:t>
          </a:r>
          <a:r>
            <a:rPr lang="en-US" sz="1400" b="1" u="none" kern="1200" dirty="0" smtClean="0"/>
            <a:t>Target &amp; Align Students with Best Practices/Opportunities for Success)</a:t>
          </a:r>
          <a:endParaRPr lang="en-US" sz="1400" b="1" u="none" kern="1200" dirty="0"/>
        </a:p>
      </dsp:txBody>
      <dsp:txXfrm>
        <a:off x="2245359" y="2108200"/>
        <a:ext cx="3434080" cy="2108200"/>
      </dsp:txXfrm>
    </dsp:sp>
    <dsp:sp modelId="{9B4C76B3-6115-45DA-97AF-B43F6F784761}">
      <dsp:nvSpPr>
        <dsp:cNvPr id="0" name=""/>
        <dsp:cNvSpPr/>
      </dsp:nvSpPr>
      <dsp:spPr>
        <a:xfrm>
          <a:off x="0" y="4216400"/>
          <a:ext cx="7924800" cy="2108200"/>
        </a:xfrm>
        <a:prstGeom prst="trapezoid">
          <a:avLst>
            <a:gd name="adj" fmla="val 62651"/>
          </a:avLst>
        </a:prstGeom>
        <a:solidFill>
          <a:srgbClr val="92D05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 </a:t>
          </a:r>
          <a:r>
            <a:rPr lang="en-US" sz="2400" b="1" u="sng" kern="1200" dirty="0" smtClean="0"/>
            <a:t>Prevention </a:t>
          </a:r>
          <a:r>
            <a:rPr lang="en-US" sz="2100" b="1" kern="1200" dirty="0" smtClean="0"/>
            <a:t>(Universal)</a:t>
          </a:r>
          <a:r>
            <a:rPr lang="en-US" sz="2100" kern="1200" dirty="0" smtClean="0"/>
            <a:t> </a:t>
          </a:r>
          <a:endParaRPr lang="en-US" sz="2100" kern="1200" dirty="0"/>
        </a:p>
      </dsp:txBody>
      <dsp:txXfrm>
        <a:off x="1386839" y="4216400"/>
        <a:ext cx="5151120" cy="2108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4C328E71-15F2-4534-B49E-AAFEECFFAA95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0521F5A9-A0E2-4893-95B2-7C383C68C4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EB0932D1-21A8-4F12-BA49-AC8725CE584E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5"/>
            <a:ext cx="5615940" cy="4187666"/>
          </a:xfrm>
          <a:prstGeom prst="rect">
            <a:avLst/>
          </a:prstGeom>
        </p:spPr>
        <p:txBody>
          <a:bodyPr vert="horz" lIns="93287" tIns="46644" rIns="93287" bIns="4664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0F7273CA-6C81-4E5C-819B-21BE5BA0A1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73CA-6C81-4E5C-819B-21BE5BA0A1E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Provides LEAs with capability to </a:t>
            </a:r>
          </a:p>
          <a:p>
            <a:r>
              <a:rPr lang="en-US" dirty="0" smtClean="0"/>
              <a:t>	Utilize</a:t>
            </a:r>
            <a:r>
              <a:rPr lang="en-US" baseline="0" dirty="0" smtClean="0"/>
              <a:t> existing STI technology </a:t>
            </a:r>
            <a:r>
              <a:rPr lang="en-US" dirty="0"/>
              <a:t>to capture student information that are “high yield” indicators</a:t>
            </a:r>
            <a:endParaRPr lang="en-US" baseline="0" dirty="0" smtClean="0"/>
          </a:p>
          <a:p>
            <a:r>
              <a:rPr lang="en-US" dirty="0" smtClean="0"/>
              <a:t>	Design a process</a:t>
            </a:r>
            <a:r>
              <a:rPr lang="en-US" baseline="0" dirty="0" smtClean="0"/>
              <a:t> for analyzing GTS reports and for aligning interventions/resources that provide support for off-track students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73CA-6C81-4E5C-819B-21BE5BA0A1E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exhaustive—can be others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73CA-6C81-4E5C-819B-21BE5BA0A1E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Intervention ABCs:  Academic, Behavioral, Affective, Cognitive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73CA-6C81-4E5C-819B-21BE5BA0A1E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273CA-6C81-4E5C-819B-21BE5BA0A1E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AD09D-8C85-408A-A914-7F71B6E8BEEE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B98BDA-FEEF-4446-A8A9-5BA026E82575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D58C65-0610-4F40-B07A-968CFDA9982E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7CB682-5384-4FA4-913B-49DD205436B0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E2D0B5-3581-4C8F-95C1-504D678DF118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908826-641C-44B3-AA31-D86FB95B0254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BCED70-A5D5-400B-930A-187C527B5A43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657FDC-6D1E-4490-8729-BC7EE56F0C6F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E4BEC4-DB91-4A4A-968C-C459711F34DD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6D725AE-E818-4F97-9241-7B169C7F9273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9C8AF8-AF51-48FD-BAF3-156DAA4068B7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844D005-ACF0-4A47-8800-4750FED6FABF}" type="datetime1">
              <a:rPr lang="en-US" smtClean="0"/>
              <a:pPr/>
              <a:t>10/3/2012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A4C5DC9-9578-4FFE-ABEB-0AD00B7D9C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Graduation Tracking for Success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Karen M. Tatum</a:t>
            </a:r>
          </a:p>
          <a:p>
            <a:r>
              <a:rPr lang="en-US" dirty="0" smtClean="0"/>
              <a:t>System-wide Graduation Coach (PreK-12)</a:t>
            </a:r>
          </a:p>
          <a:p>
            <a:r>
              <a:rPr lang="en-US" dirty="0" smtClean="0"/>
              <a:t>Federal Programs Department</a:t>
            </a:r>
          </a:p>
          <a:p>
            <a:r>
              <a:rPr lang="en-US" dirty="0" smtClean="0"/>
              <a:t>Macon County Schools</a:t>
            </a:r>
          </a:p>
          <a:p>
            <a:r>
              <a:rPr lang="en-US" smtClean="0"/>
              <a:t>October 3, </a:t>
            </a:r>
            <a:r>
              <a:rPr lang="en-US" dirty="0" smtClean="0"/>
              <a:t>2012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900" dirty="0" smtClean="0"/>
              <a:t>Provide assistance to students individually and in groups;</a:t>
            </a:r>
          </a:p>
          <a:p>
            <a:endParaRPr lang="en-US" sz="1900" dirty="0" smtClean="0"/>
          </a:p>
          <a:p>
            <a:r>
              <a:rPr lang="en-US" sz="1900" dirty="0" smtClean="0"/>
              <a:t>Provide information to students regarding high school graduation and completion;</a:t>
            </a:r>
          </a:p>
          <a:p>
            <a:endParaRPr lang="en-US" sz="1900" dirty="0" smtClean="0"/>
          </a:p>
          <a:p>
            <a:r>
              <a:rPr lang="en-US" sz="1900" dirty="0" smtClean="0"/>
              <a:t>Analyze data to identify students or subgroups at risk of not graduating on time;</a:t>
            </a:r>
          </a:p>
          <a:p>
            <a:endParaRPr lang="en-US" sz="1900" dirty="0" smtClean="0"/>
          </a:p>
          <a:p>
            <a:r>
              <a:rPr lang="en-US" sz="1900" dirty="0" smtClean="0"/>
              <a:t>Planning, implementing, tracking individual high school graduation plans;</a:t>
            </a:r>
          </a:p>
          <a:p>
            <a:endParaRPr lang="en-US" sz="1900" dirty="0" smtClean="0"/>
          </a:p>
          <a:p>
            <a:r>
              <a:rPr lang="en-US" sz="1900" dirty="0" smtClean="0"/>
              <a:t>Identifying and resolving barriers to graduation; and</a:t>
            </a:r>
          </a:p>
          <a:p>
            <a:endParaRPr lang="en-US" sz="1900" dirty="0" smtClean="0"/>
          </a:p>
          <a:p>
            <a:r>
              <a:rPr lang="en-US" sz="1900" dirty="0" smtClean="0"/>
              <a:t>Facilitating career choices and planning; and,</a:t>
            </a:r>
          </a:p>
          <a:p>
            <a:endParaRPr lang="en-US" sz="1900" dirty="0" smtClean="0"/>
          </a:p>
          <a:p>
            <a:r>
              <a:rPr lang="en-US" sz="1900" dirty="0" smtClean="0"/>
              <a:t>Facilitate, assist, and monitor the six step implementation process.</a:t>
            </a:r>
          </a:p>
          <a:p>
            <a:endParaRPr lang="en-US" sz="1900" dirty="0" smtClean="0"/>
          </a:p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Essential Functions of the Graduation Coach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Graduation Success Teams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School Based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System Wide (P-12)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Administrator</a:t>
            </a:r>
          </a:p>
          <a:p>
            <a:r>
              <a:rPr lang="en-US" dirty="0" smtClean="0"/>
              <a:t>Counselor</a:t>
            </a:r>
          </a:p>
          <a:p>
            <a:r>
              <a:rPr lang="en-US" dirty="0" smtClean="0"/>
              <a:t>Social Workers</a:t>
            </a:r>
          </a:p>
          <a:p>
            <a:r>
              <a:rPr lang="en-US" dirty="0" smtClean="0"/>
              <a:t>PST Coordinator</a:t>
            </a:r>
          </a:p>
          <a:p>
            <a:r>
              <a:rPr lang="en-US" dirty="0" smtClean="0"/>
              <a:t>Teachers (2)</a:t>
            </a:r>
          </a:p>
          <a:p>
            <a:r>
              <a:rPr lang="en-US" dirty="0" smtClean="0"/>
              <a:t>CIP Team Member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Accountability /Coordinator</a:t>
            </a:r>
          </a:p>
          <a:p>
            <a:r>
              <a:rPr lang="en-US" dirty="0" smtClean="0"/>
              <a:t>Graduation Coach</a:t>
            </a:r>
          </a:p>
          <a:p>
            <a:r>
              <a:rPr lang="en-US" dirty="0" smtClean="0"/>
              <a:t>Data Entry Coordinator</a:t>
            </a:r>
          </a:p>
          <a:p>
            <a:r>
              <a:rPr lang="en-US" dirty="0" smtClean="0"/>
              <a:t>Truancy Officers</a:t>
            </a:r>
          </a:p>
          <a:p>
            <a:r>
              <a:rPr lang="en-US" dirty="0" smtClean="0"/>
              <a:t>School Improvement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Academic, Behavioral, Affective and Cognitive Interventions are best described as specific activities used to assist students who are in need of:</a:t>
            </a:r>
          </a:p>
          <a:p>
            <a:pPr lvl="2"/>
            <a:r>
              <a:rPr lang="en-US" dirty="0" smtClean="0"/>
              <a:t>Remediation</a:t>
            </a:r>
          </a:p>
          <a:p>
            <a:pPr lvl="2"/>
            <a:r>
              <a:rPr lang="en-US" dirty="0" smtClean="0"/>
              <a:t>Intervention</a:t>
            </a:r>
          </a:p>
          <a:p>
            <a:pPr lvl="2"/>
            <a:r>
              <a:rPr lang="en-US" dirty="0" smtClean="0"/>
              <a:t>Counseling</a:t>
            </a:r>
          </a:p>
          <a:p>
            <a:pPr lvl="2"/>
            <a:r>
              <a:rPr lang="en-US" dirty="0" smtClean="0"/>
              <a:t>Support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Tiers of Intervention (ABCs)</a:t>
            </a: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  <p:graphicFrame>
        <p:nvGraphicFramePr>
          <p:cNvPr id="3" name="Diagram 2"/>
          <p:cNvGraphicFramePr/>
          <p:nvPr/>
        </p:nvGraphicFramePr>
        <p:xfrm>
          <a:off x="762000" y="228600"/>
          <a:ext cx="79248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30762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smtClean="0">
                <a:solidFill>
                  <a:schemeClr val="tx1"/>
                </a:solidFill>
              </a:rPr>
              <a:t>We can not fix something until we own it.  We cannot own it until we know it and understand it.”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</a:t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en-US" sz="1800" dirty="0" smtClean="0"/>
              <a:t>Dr. Tommy </a:t>
            </a:r>
            <a:r>
              <a:rPr lang="en-US" sz="1800" dirty="0" err="1" smtClean="0"/>
              <a:t>Bice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					Alabama State Superintendent</a:t>
            </a:r>
            <a:endParaRPr lang="en-US" sz="1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Kmt</a:t>
            </a:r>
            <a:r>
              <a:rPr lang="en-US" dirty="0" smtClean="0"/>
              <a:t> 9/28/12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 smtClean="0"/>
              <a:t>….you want to know what?</a:t>
            </a:r>
            <a:endParaRPr lang="en-US" sz="3200" i="1" dirty="0"/>
          </a:p>
        </p:txBody>
      </p:sp>
      <p:pic>
        <p:nvPicPr>
          <p:cNvPr id="35842" name="Picture 2" descr="C:\Users\tatumkm\AppData\Local\Microsoft\Windows\Temporary Internet Files\Content.IE5\IDP4LXFQ\MC90035896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676400"/>
            <a:ext cx="3810000" cy="4038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The Graduation Tracking System (GTS)</a:t>
            </a:r>
          </a:p>
          <a:p>
            <a:endParaRPr lang="en-US" dirty="0" smtClean="0"/>
          </a:p>
          <a:p>
            <a:r>
              <a:rPr lang="en-US" dirty="0" smtClean="0"/>
              <a:t>Six Step Process</a:t>
            </a:r>
          </a:p>
          <a:p>
            <a:endParaRPr lang="en-US" dirty="0" smtClean="0"/>
          </a:p>
          <a:p>
            <a:r>
              <a:rPr lang="en-US" dirty="0" smtClean="0"/>
              <a:t>Monitoring process</a:t>
            </a:r>
          </a:p>
          <a:p>
            <a:endParaRPr lang="en-US" dirty="0" smtClean="0"/>
          </a:p>
          <a:p>
            <a:r>
              <a:rPr lang="en-US" dirty="0" smtClean="0"/>
              <a:t>Essential Functions of The Graduation Coach</a:t>
            </a:r>
          </a:p>
          <a:p>
            <a:endParaRPr lang="en-US" dirty="0" smtClean="0"/>
          </a:p>
          <a:p>
            <a:r>
              <a:rPr lang="en-US" dirty="0" smtClean="0"/>
              <a:t>Graduation Success Teams</a:t>
            </a:r>
          </a:p>
          <a:p>
            <a:endParaRPr lang="en-US" dirty="0" smtClean="0"/>
          </a:p>
          <a:p>
            <a:r>
              <a:rPr lang="en-US" dirty="0" smtClean="0"/>
              <a:t>Intervention Initiatives for Success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sz="2400" dirty="0" smtClean="0"/>
              <a:t>Utilizes existing STI technology</a:t>
            </a:r>
            <a:endParaRPr lang="en-US" b="1" dirty="0" smtClean="0"/>
          </a:p>
          <a:p>
            <a:pPr lvl="2"/>
            <a:r>
              <a:rPr lang="en-US" b="1" dirty="0" smtClean="0"/>
              <a:t>attendance</a:t>
            </a:r>
          </a:p>
          <a:p>
            <a:pPr lvl="2"/>
            <a:r>
              <a:rPr lang="en-US" b="1" dirty="0" smtClean="0"/>
              <a:t>behavior</a:t>
            </a:r>
            <a:endParaRPr lang="en-US" dirty="0" smtClean="0"/>
          </a:p>
          <a:p>
            <a:pPr lvl="2"/>
            <a:r>
              <a:rPr lang="en-US" b="1" dirty="0" smtClean="0"/>
              <a:t>course performance data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Design process for analyzing GTS </a:t>
            </a:r>
            <a:r>
              <a:rPr lang="en-US" sz="2400" dirty="0" smtClean="0"/>
              <a:t>reports</a:t>
            </a:r>
          </a:p>
          <a:p>
            <a:pPr marL="877824" lvl="4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 smtClean="0"/>
              <a:t>aligning interventions</a:t>
            </a:r>
          </a:p>
          <a:p>
            <a:pPr marL="877824" lvl="4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sz="2000" b="1" dirty="0" smtClean="0"/>
              <a:t>aligning resources </a:t>
            </a:r>
            <a:endParaRPr lang="en-US" sz="20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Graduation Tracking System (GTS)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9144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mtClean="0"/>
              <a:t>Six Step Implementation Process</a:t>
            </a:r>
            <a:endParaRPr lang="en-US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609600" y="838200"/>
          <a:ext cx="8001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743200" y="3276600"/>
            <a:ext cx="37338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lvl="1"/>
            <a:r>
              <a:rPr lang="en-US" sz="1600" b="1" dirty="0" smtClean="0"/>
              <a:t>Effectively implement an Early Warning Tracking System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Monitoring the Graduation Tracking System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Evidence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Performance Indicators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marL="566928" indent="-457200">
              <a:buNone/>
            </a:pPr>
            <a:r>
              <a:rPr lang="en-US" dirty="0" smtClean="0"/>
              <a:t>Step 1: Utilization of the GTS Tool</a:t>
            </a:r>
          </a:p>
          <a:p>
            <a:pPr marL="566928" indent="-457200">
              <a:buFont typeface="+mj-lt"/>
              <a:buAutoNum type="arabicPeriod"/>
            </a:pPr>
            <a:endParaRPr lang="en-US" dirty="0" smtClean="0"/>
          </a:p>
          <a:p>
            <a:pPr marL="566928" indent="-457200">
              <a:buNone/>
            </a:pPr>
            <a:endParaRPr lang="en-US" dirty="0" smtClean="0"/>
          </a:p>
          <a:p>
            <a:pPr marL="566928" indent="-457200">
              <a:buNone/>
            </a:pPr>
            <a:r>
              <a:rPr lang="en-US" dirty="0" smtClean="0"/>
              <a:t>Step 2: Use of GTS in a Collaborative Process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 marL="566928" indent="-457200">
              <a:buNone/>
            </a:pPr>
            <a:r>
              <a:rPr lang="en-US" dirty="0" smtClean="0"/>
              <a:t>School GTS Report; CIP Plan with GTS Identified </a:t>
            </a:r>
          </a:p>
          <a:p>
            <a:pPr marL="566928" indent="-457200">
              <a:buNone/>
            </a:pPr>
            <a:endParaRPr lang="en-US" dirty="0" smtClean="0"/>
          </a:p>
          <a:p>
            <a:pPr marL="566928" indent="-457200">
              <a:buNone/>
            </a:pPr>
            <a:endParaRPr lang="en-US" dirty="0" smtClean="0"/>
          </a:p>
          <a:p>
            <a:pPr marL="566928" indent="-457200">
              <a:buNone/>
            </a:pPr>
            <a:r>
              <a:rPr lang="en-US" dirty="0" smtClean="0"/>
              <a:t>List of GTS Team; meeting minutes; agendas for training, p.8 (questions 1-6</a:t>
            </a:r>
          </a:p>
          <a:p>
            <a:pPr marL="566928" indent="-45720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Monitoring the Graduation Tracking System (cont.)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Evidence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Performance Indicators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566928" indent="-457200">
              <a:buNone/>
            </a:pPr>
            <a:r>
              <a:rPr lang="en-US" dirty="0" smtClean="0"/>
              <a:t>Step 3: Reviewing GTS   </a:t>
            </a:r>
          </a:p>
          <a:p>
            <a:pPr marL="566928" indent="-457200">
              <a:buNone/>
            </a:pPr>
            <a:r>
              <a:rPr lang="en-US" dirty="0" smtClean="0"/>
              <a:t>            Data</a:t>
            </a:r>
          </a:p>
          <a:p>
            <a:pPr marL="566928" indent="-457200">
              <a:buFont typeface="+mj-lt"/>
              <a:buAutoNum type="arabicPeriod" startAt="3"/>
            </a:pPr>
            <a:endParaRPr lang="en-US" dirty="0" smtClean="0"/>
          </a:p>
          <a:p>
            <a:pPr marL="566928" indent="-457200">
              <a:buFont typeface="+mj-lt"/>
              <a:buAutoNum type="arabicPeriod" startAt="3"/>
            </a:pPr>
            <a:endParaRPr lang="en-US" dirty="0" smtClean="0"/>
          </a:p>
          <a:p>
            <a:pPr marL="566928" indent="-457200">
              <a:buNone/>
            </a:pPr>
            <a:endParaRPr lang="en-US" dirty="0" smtClean="0"/>
          </a:p>
          <a:p>
            <a:pPr marL="566928" indent="-457200">
              <a:buNone/>
            </a:pPr>
            <a:endParaRPr lang="en-US" dirty="0" smtClean="0"/>
          </a:p>
          <a:p>
            <a:pPr marL="566928" indent="-457200">
              <a:buNone/>
            </a:pPr>
            <a:r>
              <a:rPr lang="en-US" dirty="0" smtClean="0"/>
              <a:t>Step 4: Aligning  </a:t>
            </a:r>
          </a:p>
          <a:p>
            <a:pPr marL="566928" indent="-457200">
              <a:buNone/>
            </a:pPr>
            <a:r>
              <a:rPr lang="en-US" dirty="0" smtClean="0"/>
              <a:t>           Resources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600" dirty="0" smtClean="0"/>
              <a:t>Sample Analysis Form (</a:t>
            </a:r>
            <a:r>
              <a:rPr lang="en-US" sz="1600" b="1" dirty="0" smtClean="0"/>
              <a:t>Worksheet 1, pg. 20</a:t>
            </a:r>
            <a:r>
              <a:rPr lang="en-US" sz="1600" dirty="0" smtClean="0"/>
              <a:t>);  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list of middle school high risk students; 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matrix/chart intervention strategies;</a:t>
            </a:r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 chart of progress (</a:t>
            </a:r>
            <a:r>
              <a:rPr lang="en-US" sz="1600" b="1" dirty="0" smtClean="0"/>
              <a:t>pg 11 quest 1-5)</a:t>
            </a:r>
          </a:p>
          <a:p>
            <a:pPr>
              <a:buFont typeface="Wingdings" pitchFamily="2" charset="2"/>
              <a:buChar char="Ø"/>
            </a:pPr>
            <a:endParaRPr lang="en-US" sz="1600" b="1" dirty="0" smtClean="0"/>
          </a:p>
          <a:p>
            <a:pPr>
              <a:buFont typeface="Wingdings" pitchFamily="2" charset="2"/>
              <a:buChar char="Ø"/>
            </a:pPr>
            <a:endParaRPr lang="en-US" sz="1600" dirty="0" smtClean="0"/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Alignment of Resources (</a:t>
            </a:r>
            <a:r>
              <a:rPr lang="en-US" sz="1600" b="1" dirty="0" err="1" smtClean="0"/>
              <a:t>Wrksheet</a:t>
            </a:r>
            <a:r>
              <a:rPr lang="en-US" sz="1600" b="1" dirty="0" smtClean="0"/>
              <a:t> 3, pg 23-24</a:t>
            </a:r>
            <a:endParaRPr lang="en-US" sz="1600" b="1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Monitoring the Graduation Tracking System (cont.)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Evidence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Indicators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Step 5: Monitoring      	      Interventions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Step 6: Evaluating the 	      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/>
              <a:t>Completed Questions 1-3 (pg. 17)</a:t>
            </a:r>
          </a:p>
          <a:p>
            <a:r>
              <a:rPr lang="en-US" dirty="0" smtClean="0"/>
              <a:t>Provide documentation to support</a:t>
            </a:r>
          </a:p>
          <a:p>
            <a:endParaRPr lang="en-US" dirty="0" smtClean="0"/>
          </a:p>
          <a:p>
            <a:r>
              <a:rPr lang="en-US" b="1" dirty="0" smtClean="0"/>
              <a:t>Completed Reflective Questions 1-5 (pg. 18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Provide documentation to support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Monitoring the Graduation Tracking System (cont.)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Evidence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Indicators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Early Warning Process to Combat Truancy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Copies:</a:t>
            </a:r>
          </a:p>
          <a:p>
            <a:pPr lvl="1"/>
            <a:r>
              <a:rPr lang="en-US" sz="1600" dirty="0" smtClean="0"/>
              <a:t>School/LEA Truancy Pyramid of Intervention</a:t>
            </a:r>
          </a:p>
          <a:p>
            <a:pPr lvl="1"/>
            <a:r>
              <a:rPr lang="en-US" sz="1600" dirty="0" smtClean="0"/>
              <a:t>Early Warning Flowchart for Attendance</a:t>
            </a:r>
          </a:p>
          <a:p>
            <a:pPr lvl="1"/>
            <a:r>
              <a:rPr lang="en-US" sz="1600" dirty="0" smtClean="0"/>
              <a:t>Evidence to support LEA Code of Conduct Analysis</a:t>
            </a:r>
            <a:endParaRPr lang="en-US" sz="1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Monitoring the Graduation Tracking System (cont.)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Evidence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Indicators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8. Increment of success in the graduation rate by Cohorts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9. Reduction in number of students dropping out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Copy of </a:t>
            </a:r>
            <a:r>
              <a:rPr lang="en-US" dirty="0" smtClean="0"/>
              <a:t>longitudinal </a:t>
            </a:r>
            <a:r>
              <a:rPr lang="en-US" dirty="0" smtClean="0"/>
              <a:t>data to reflect increase in number of students graduating on time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Copy of graduation rate comparisons for two years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kmt</a:t>
            </a:r>
            <a:endParaRPr 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649</TotalTime>
  <Words>565</Words>
  <Application>Microsoft Office PowerPoint</Application>
  <PresentationFormat>On-screen Show (4:3)</PresentationFormat>
  <Paragraphs>182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Graduation Tracking for Success</vt:lpstr>
      <vt:lpstr>Overview</vt:lpstr>
      <vt:lpstr> The Graduation Tracking System (GTS) </vt:lpstr>
      <vt:lpstr>Six Step Implementation Process</vt:lpstr>
      <vt:lpstr>Monitoring the Graduation Tracking System</vt:lpstr>
      <vt:lpstr>Monitoring the Graduation Tracking System (cont.)</vt:lpstr>
      <vt:lpstr>Monitoring the Graduation Tracking System (cont.)</vt:lpstr>
      <vt:lpstr>Monitoring the Graduation Tracking System (cont.)</vt:lpstr>
      <vt:lpstr>Monitoring the Graduation Tracking System (cont.)</vt:lpstr>
      <vt:lpstr>Essential Functions of the Graduation Coach</vt:lpstr>
      <vt:lpstr>Graduation Success Teams</vt:lpstr>
      <vt:lpstr>Tiers of Intervention (ABCs)</vt:lpstr>
      <vt:lpstr>Slide 13</vt:lpstr>
      <vt:lpstr> “We can not fix something until we own it.  We cannot own it until we know it and understand it.”           Dr. Tommy Bice      Alabama State Superintendent</vt:lpstr>
      <vt:lpstr>….you want to know what?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Graduation Tracking for Success</dc:title>
  <dc:creator>tatumkm</dc:creator>
  <cp:lastModifiedBy>tatumkm</cp:lastModifiedBy>
  <cp:revision>72</cp:revision>
  <dcterms:created xsi:type="dcterms:W3CDTF">2012-09-27T16:32:33Z</dcterms:created>
  <dcterms:modified xsi:type="dcterms:W3CDTF">2012-10-03T16:38:04Z</dcterms:modified>
</cp:coreProperties>
</file>